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Montserrat Light" charset="1" panose="00000400000000000000"/>
      <p:regular r:id="rId37"/>
    </p:embeddedFont>
    <p:embeddedFont>
      <p:font typeface="Codec Pro ExtraBold" charset="1" panose="00000700000000000000"/>
      <p:regular r:id="rId38"/>
    </p:embeddedFont>
    <p:embeddedFont>
      <p:font typeface="Montserrat Light Italics" charset="1" panose="00000400000000000000"/>
      <p:regular r:id="rId39"/>
    </p:embeddedFont>
    <p:embeddedFont>
      <p:font typeface="Open Sauce" charset="1" panose="00000500000000000000"/>
      <p:regular r:id="rId40"/>
    </p:embeddedFont>
    <p:embeddedFont>
      <p:font typeface="Montserrat Light Bold" charset="1" panose="00000800000000000000"/>
      <p:regular r:id="rId41"/>
    </p:embeddedFont>
    <p:embeddedFont>
      <p:font typeface="Open Sauce Bold" charset="1" panose="000008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notesSlides/notesSlide2.xml" Type="http://schemas.openxmlformats.org/officeDocument/2006/relationships/notesSlide"/><Relationship Id="rId46" Target="notesSlides/notesSlide3.xml" Type="http://schemas.openxmlformats.org/officeDocument/2006/relationships/notesSlide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ELT pipeline was designed to migrate the on-premise F1 database to Snowflake for more efficient data analysis. During the Extract and Load phase, a Snowflake warehouse was set up, schemas defined, and tables recreated to establish a structured data environment.</a:t>
            </a:r>
          </a:p>
          <a:p>
            <a:r>
              <a:rPr lang="en-US"/>
              <a:t/>
            </a:r>
          </a:p>
          <a:p>
            <a:r>
              <a:rPr lang="en-US"/>
              <a:t>In the Transformation phase, data was consolidated into key tables, ensuring consistency through cleaning, standardisation, and relationship mapping.</a:t>
            </a:r>
          </a:p>
          <a:p>
            <a:r>
              <a:rPr lang="en-US"/>
              <a:t/>
            </a:r>
          </a:p>
          <a:p>
            <a:r>
              <a:rPr lang="en-US"/>
              <a:t>Dynamic tables were introduced in Sprint 5, enabling automatic updates and seamless integration with Power BI. This streamlined approach optimised data processing, ensuring accuracy and efficiency in reporting.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ELT pipeline was designed to migrate the on-premise F1 database to Snowflake for more efficient data analysis. During the Extract and Load phase, a Snowflake warehouse was set up, schemas defined, and tables recreated to establish a structured data environment.</a:t>
            </a:r>
          </a:p>
          <a:p>
            <a:r>
              <a:rPr lang="en-US"/>
              <a:t/>
            </a:r>
          </a:p>
          <a:p>
            <a:r>
              <a:rPr lang="en-US"/>
              <a:t>In the Transformation phase, data was consolidated into key tables, ensuring consistency through cleaning, standardisation, and relationship mapping.</a:t>
            </a:r>
          </a:p>
          <a:p>
            <a:r>
              <a:rPr lang="en-US"/>
              <a:t/>
            </a:r>
          </a:p>
          <a:p>
            <a:r>
              <a:rPr lang="en-US"/>
              <a:t>Dynamic tables were introduced in Sprint 5, enabling automatic updates and seamless integration with Power BI. This streamlined approach optimised data processing, ensuring accuracy and efficiency in reporting.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7927" y="2381651"/>
            <a:ext cx="154547" cy="5301083"/>
            <a:chOff x="0" y="0"/>
            <a:chExt cx="32097" cy="11009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97" cy="1100948"/>
            </a:xfrm>
            <a:custGeom>
              <a:avLst/>
              <a:gdLst/>
              <a:ahLst/>
              <a:cxnLst/>
              <a:rect r="r" b="b" t="t" l="l"/>
              <a:pathLst>
                <a:path h="1100948" w="32097">
                  <a:moveTo>
                    <a:pt x="0" y="0"/>
                  </a:moveTo>
                  <a:lnTo>
                    <a:pt x="32097" y="0"/>
                  </a:lnTo>
                  <a:lnTo>
                    <a:pt x="32097" y="1100948"/>
                  </a:lnTo>
                  <a:lnTo>
                    <a:pt x="0" y="11009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2097" cy="111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47070" y="6459543"/>
            <a:ext cx="9491089" cy="464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725" spc="13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Nabihah, Keaven, Jovan, Fariha, Aden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7070" y="3749239"/>
            <a:ext cx="13027491" cy="293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80"/>
              </a:lnSpc>
            </a:pPr>
            <a:r>
              <a:rPr lang="en-US" sz="176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MIGRATION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7070" y="1872615"/>
            <a:ext cx="13027491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85"/>
              </a:lnSpc>
            </a:pPr>
            <a:r>
              <a:rPr lang="en-US" sz="14904">
                <a:solidFill>
                  <a:srgbClr val="B10413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F1</a:t>
            </a:r>
            <a:r>
              <a:rPr lang="en-US" sz="14904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 CLOUD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90906" y="6134546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219488" y="-4493967"/>
            <a:ext cx="8438976" cy="7475193"/>
          </a:xfrm>
          <a:custGeom>
            <a:avLst/>
            <a:gdLst/>
            <a:ahLst/>
            <a:cxnLst/>
            <a:rect r="r" b="b" t="t" l="l"/>
            <a:pathLst>
              <a:path h="7475193" w="8438976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64021" y="8734576"/>
            <a:ext cx="2160399" cy="35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7"/>
              </a:lnSpc>
            </a:pPr>
            <a:r>
              <a:rPr lang="en-US" sz="2076" i="true" spc="103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P02, Group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47070" y="6895152"/>
            <a:ext cx="9514160" cy="28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1"/>
              </a:lnSpc>
            </a:pPr>
            <a:r>
              <a:rPr lang="en-US" sz="1629" i="true" spc="81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S10258311F, S10258273A, S10258267D, S10256073A</a:t>
            </a:r>
            <a:r>
              <a:rPr lang="en-US" sz="1629" spc="8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1629" i="true" spc="81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S10258369C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02474" y="8541391"/>
            <a:ext cx="779394" cy="779394"/>
          </a:xfrm>
          <a:custGeom>
            <a:avLst/>
            <a:gdLst/>
            <a:ahLst/>
            <a:cxnLst/>
            <a:rect r="r" b="b" t="t" l="l"/>
            <a:pathLst>
              <a:path h="779394" w="779394">
                <a:moveTo>
                  <a:pt x="0" y="0"/>
                </a:moveTo>
                <a:lnTo>
                  <a:pt x="779394" y="0"/>
                </a:lnTo>
                <a:lnTo>
                  <a:pt x="779394" y="779394"/>
                </a:lnTo>
                <a:lnTo>
                  <a:pt x="0" y="779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71237"/>
            <a:ext cx="15281017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ELT PIPELINE WALKTHROUGH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162066" y="0"/>
            <a:ext cx="15103764" cy="10287000"/>
            <a:chOff x="0" y="0"/>
            <a:chExt cx="5475623" cy="3729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56C1C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0" t="-5058" r="0" b="-505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657337"/>
            <a:ext cx="5857379" cy="142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ELT Rundown</a:t>
            </a:r>
          </a:p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Why ELT?</a:t>
            </a:r>
          </a:p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Live Demo</a:t>
            </a:r>
          </a:p>
        </p:txBody>
      </p:sp>
    </p:spTree>
  </p:cSld>
  <p:clrMapOvr>
    <a:masterClrMapping/>
  </p:clrMapOvr>
  <p:transition spd="slow">
    <p:cover dir="l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853" y="457040"/>
            <a:ext cx="6687266" cy="9369199"/>
          </a:xfrm>
          <a:custGeom>
            <a:avLst/>
            <a:gdLst/>
            <a:ahLst/>
            <a:cxnLst/>
            <a:rect r="r" b="b" t="t" l="l"/>
            <a:pathLst>
              <a:path h="9369199" w="6687266">
                <a:moveTo>
                  <a:pt x="0" y="0"/>
                </a:moveTo>
                <a:lnTo>
                  <a:pt x="6687266" y="0"/>
                </a:lnTo>
                <a:lnTo>
                  <a:pt x="6687266" y="9369199"/>
                </a:lnTo>
                <a:lnTo>
                  <a:pt x="0" y="9369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403" t="0" r="-4340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65033" y="1170520"/>
            <a:ext cx="759616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6"/>
              </a:lnSpc>
              <a:spcBef>
                <a:spcPct val="0"/>
              </a:spcBef>
            </a:pPr>
            <a:r>
              <a:rPr lang="en-US" sz="80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ELT RUNDOWN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67097" y="9646093"/>
            <a:ext cx="5218962" cy="1057828"/>
            <a:chOff x="0" y="0"/>
            <a:chExt cx="1374541" cy="2786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4541" cy="278605"/>
            </a:xfrm>
            <a:custGeom>
              <a:avLst/>
              <a:gdLst/>
              <a:ahLst/>
              <a:cxnLst/>
              <a:rect r="r" b="b" t="t" l="l"/>
              <a:pathLst>
                <a:path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65033" y="3015400"/>
            <a:ext cx="10255510" cy="646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0"/>
              </a:lnSpc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ELT pipeline was designed to migrate the on-premise F1 database to Snowflake for efficient data analysis.</a:t>
            </a:r>
          </a:p>
          <a:p>
            <a:pPr algn="just">
              <a:lnSpc>
                <a:spcPts val="3380"/>
              </a:lnSpc>
            </a:pPr>
          </a:p>
          <a:p>
            <a:pPr algn="just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1A1A1A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Extract &amp; Load (E/L)</a:t>
            </a:r>
          </a:p>
          <a:p>
            <a:pPr algn="just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Set up Snowflake warehouse, defined schemas, and recreated tables to structure the data.</a:t>
            </a:r>
          </a:p>
          <a:p>
            <a:pPr algn="just">
              <a:lnSpc>
                <a:spcPts val="3380"/>
              </a:lnSpc>
            </a:pPr>
          </a:p>
          <a:p>
            <a:pPr algn="just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1A1A1A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Transformation (T)</a:t>
            </a:r>
          </a:p>
          <a:p>
            <a:pPr algn="just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Consolidated data into key tables, ensuring consistency through cleaning, standardisation, and relationship mapping.</a:t>
            </a:r>
          </a:p>
          <a:p>
            <a:pPr algn="just" marL="1122681" indent="-374227" lvl="2">
              <a:lnSpc>
                <a:spcPts val="338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Dynamic tables were i</a:t>
            </a: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ntroduced in Sprint 5 for automatic updates, enabling seamless integration with Power BI and optimising data processing for accurate reporting.</a:t>
            </a:r>
          </a:p>
        </p:txBody>
      </p:sp>
    </p:spTree>
  </p:cSld>
  <p:clrMapOvr>
    <a:masterClrMapping/>
  </p:clrMapOvr>
  <p:transition spd="slow">
    <p:cover dir="l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853" y="457040"/>
            <a:ext cx="6687266" cy="9369199"/>
          </a:xfrm>
          <a:custGeom>
            <a:avLst/>
            <a:gdLst/>
            <a:ahLst/>
            <a:cxnLst/>
            <a:rect r="r" b="b" t="t" l="l"/>
            <a:pathLst>
              <a:path h="9369199" w="6687266">
                <a:moveTo>
                  <a:pt x="0" y="0"/>
                </a:moveTo>
                <a:lnTo>
                  <a:pt x="6687266" y="0"/>
                </a:lnTo>
                <a:lnTo>
                  <a:pt x="6687266" y="9369199"/>
                </a:lnTo>
                <a:lnTo>
                  <a:pt x="0" y="9369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403" t="0" r="-4340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65033" y="1170520"/>
            <a:ext cx="7596162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6"/>
              </a:lnSpc>
              <a:spcBef>
                <a:spcPct val="0"/>
              </a:spcBef>
            </a:pPr>
            <a:r>
              <a:rPr lang="en-US" sz="80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WHY ELT?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67097" y="9646093"/>
            <a:ext cx="5218962" cy="1057828"/>
            <a:chOff x="0" y="0"/>
            <a:chExt cx="1374541" cy="2786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4541" cy="278605"/>
            </a:xfrm>
            <a:custGeom>
              <a:avLst/>
              <a:gdLst/>
              <a:ahLst/>
              <a:cxnLst/>
              <a:rect r="r" b="b" t="t" l="l"/>
              <a:pathLst>
                <a:path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65033" y="3015400"/>
            <a:ext cx="8109428" cy="519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1A1A1A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Greater Flexibility</a:t>
            </a:r>
          </a:p>
          <a:p>
            <a:pPr algn="just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Raw data remains available</a:t>
            </a:r>
          </a:p>
          <a:p>
            <a:pPr algn="just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</a:t>
            </a: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llows multiple transformation approaches</a:t>
            </a:r>
          </a:p>
          <a:p>
            <a:pPr algn="just">
              <a:lnSpc>
                <a:spcPts val="3380"/>
              </a:lnSpc>
            </a:pPr>
          </a:p>
          <a:p>
            <a:pPr algn="just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1A1A1A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Faster Data Ingestion</a:t>
            </a:r>
          </a:p>
          <a:p>
            <a:pPr algn="just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Supports real-time analytics</a:t>
            </a:r>
          </a:p>
          <a:p>
            <a:pPr algn="just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</a:t>
            </a: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rocesses data in batches for efficiency.</a:t>
            </a:r>
          </a:p>
          <a:p>
            <a:pPr algn="just">
              <a:lnSpc>
                <a:spcPts val="3380"/>
              </a:lnSpc>
            </a:pPr>
          </a:p>
          <a:p>
            <a:pPr algn="just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b="true" sz="2600">
                <a:solidFill>
                  <a:srgbClr val="1A1A1A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Better Handling of Big Data</a:t>
            </a:r>
          </a:p>
          <a:p>
            <a:pPr algn="just" marL="1122681" indent="-374227" lvl="2">
              <a:lnSpc>
                <a:spcPts val="338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Stores unstructured data in data lakes/warehouses before transformation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28025" y="-3336515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78781" y="2961763"/>
            <a:ext cx="13130438" cy="416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23"/>
              </a:lnSpc>
              <a:spcBef>
                <a:spcPct val="0"/>
              </a:spcBef>
            </a:pPr>
            <a:r>
              <a:rPr lang="en-US" sz="1301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ELT PIPELINE WALKTHROUGH</a:t>
            </a:r>
          </a:p>
        </p:txBody>
      </p:sp>
    </p:spTree>
  </p:cSld>
  <p:clrMapOvr>
    <a:masterClrMapping/>
  </p:clrMapOvr>
  <p:transition spd="slow">
    <p:push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28025" y="-3336515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649822"/>
            <a:ext cx="16230600" cy="6987355"/>
            <a:chOff x="0" y="0"/>
            <a:chExt cx="4274726" cy="18402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840291"/>
            </a:xfrm>
            <a:custGeom>
              <a:avLst/>
              <a:gdLst/>
              <a:ahLst/>
              <a:cxnLst/>
              <a:rect r="r" b="b" t="t" l="l"/>
              <a:pathLst>
                <a:path h="1840291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840291"/>
                  </a:lnTo>
                  <a:lnTo>
                    <a:pt x="0" y="1840291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274726" cy="1859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2467" y="2078321"/>
            <a:ext cx="15483066" cy="6130358"/>
          </a:xfrm>
          <a:custGeom>
            <a:avLst/>
            <a:gdLst/>
            <a:ahLst/>
            <a:cxnLst/>
            <a:rect r="r" b="b" t="t" l="l"/>
            <a:pathLst>
              <a:path h="6130358" w="15483066">
                <a:moveTo>
                  <a:pt x="0" y="0"/>
                </a:moveTo>
                <a:lnTo>
                  <a:pt x="15483066" y="0"/>
                </a:lnTo>
                <a:lnTo>
                  <a:pt x="15483066" y="6130358"/>
                </a:lnTo>
                <a:lnTo>
                  <a:pt x="0" y="613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273" r="0" b="-21793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75937"/>
            <a:ext cx="15018464" cy="566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ROLE BASED ACCESS CONTROL</a:t>
            </a:r>
          </a:p>
          <a:p>
            <a:pPr algn="l" marL="0" indent="0" lvl="1">
              <a:lnSpc>
                <a:spcPts val="14400"/>
              </a:lnSpc>
              <a:spcBef>
                <a:spcPct val="0"/>
              </a:spcBef>
            </a:pPr>
            <a:r>
              <a:rPr lang="en-US" sz="12000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(RBAC)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162066" y="0"/>
            <a:ext cx="15103764" cy="10287000"/>
            <a:chOff x="0" y="0"/>
            <a:chExt cx="5475623" cy="3729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0" t="-5058" r="0" b="-5058"/>
              </a:stretch>
            </a:blipFill>
          </p:spPr>
        </p:sp>
      </p:grpSp>
    </p:spTree>
  </p:cSld>
  <p:clrMapOvr>
    <a:masterClrMapping/>
  </p:clrMapOvr>
  <p:transition spd="slow">
    <p:cover dir="l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8053" y="458900"/>
            <a:ext cx="6687266" cy="9369199"/>
          </a:xfrm>
          <a:custGeom>
            <a:avLst/>
            <a:gdLst/>
            <a:ahLst/>
            <a:cxnLst/>
            <a:rect r="r" b="b" t="t" l="l"/>
            <a:pathLst>
              <a:path h="9369199" w="6687266">
                <a:moveTo>
                  <a:pt x="0" y="0"/>
                </a:moveTo>
                <a:lnTo>
                  <a:pt x="6687266" y="0"/>
                </a:lnTo>
                <a:lnTo>
                  <a:pt x="6687266" y="9369200"/>
                </a:lnTo>
                <a:lnTo>
                  <a:pt x="0" y="93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403" t="0" r="-4340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9401925" cy="2538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6"/>
              </a:lnSpc>
            </a:pPr>
            <a:r>
              <a:rPr lang="en-US" sz="79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RBAC</a:t>
            </a:r>
          </a:p>
          <a:p>
            <a:pPr algn="l" marL="0" indent="0" lvl="0">
              <a:lnSpc>
                <a:spcPts val="9536"/>
              </a:lnSpc>
              <a:spcBef>
                <a:spcPct val="0"/>
              </a:spcBef>
            </a:pPr>
            <a:r>
              <a:rPr lang="en-US" sz="79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24532"/>
            <a:ext cx="7487339" cy="605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integrated role based access control into the database.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security </a:t>
            </a:r>
          </a:p>
          <a:p>
            <a:pPr algn="l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minimizing the risk of unauthorized access and data breaches by limiting permissions based on assigned roles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Role hierarchy</a:t>
            </a:r>
          </a:p>
          <a:p>
            <a:pPr algn="l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ensure that correct roles have correct access 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Roles made</a:t>
            </a:r>
          </a:p>
          <a:p>
            <a:pPr algn="l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analyst, developer and CI </a:t>
            </a:r>
          </a:p>
        </p:txBody>
      </p:sp>
    </p:spTree>
  </p:cSld>
  <p:clrMapOvr>
    <a:masterClrMapping/>
  </p:clrMapOvr>
  <p:transition spd="slow">
    <p:cover dir="l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28025" y="-3336515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78781" y="2961763"/>
            <a:ext cx="13130438" cy="416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23"/>
              </a:lnSpc>
              <a:spcBef>
                <a:spcPct val="0"/>
              </a:spcBef>
            </a:pPr>
            <a:r>
              <a:rPr lang="en-US" sz="1301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RBAC WALKTHROUGH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66412"/>
            <a:ext cx="8991321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599"/>
              </a:lnSpc>
              <a:spcBef>
                <a:spcPct val="0"/>
              </a:spcBef>
            </a:pPr>
            <a:r>
              <a:rPr lang="en-US" sz="12999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CI/CD PIPELINE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162066" y="0"/>
            <a:ext cx="15103764" cy="10287000"/>
            <a:chOff x="0" y="0"/>
            <a:chExt cx="5475623" cy="3729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0" t="-5058" r="0" b="-5058"/>
              </a:stretch>
            </a:blipFill>
          </p:spPr>
        </p:sp>
      </p:grpSp>
    </p:spTree>
  </p:cSld>
  <p:clrMapOvr>
    <a:masterClrMapping/>
  </p:clrMapOvr>
  <p:transition spd="slow">
    <p:cover dir="l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8053" y="458900"/>
            <a:ext cx="6687266" cy="9369199"/>
          </a:xfrm>
          <a:custGeom>
            <a:avLst/>
            <a:gdLst/>
            <a:ahLst/>
            <a:cxnLst/>
            <a:rect r="r" b="b" t="t" l="l"/>
            <a:pathLst>
              <a:path h="9369199" w="6687266">
                <a:moveTo>
                  <a:pt x="0" y="0"/>
                </a:moveTo>
                <a:lnTo>
                  <a:pt x="6687266" y="0"/>
                </a:lnTo>
                <a:lnTo>
                  <a:pt x="6687266" y="9369200"/>
                </a:lnTo>
                <a:lnTo>
                  <a:pt x="0" y="936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403" t="0" r="-4340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9401925" cy="2538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36"/>
              </a:lnSpc>
            </a:pPr>
            <a:r>
              <a:rPr lang="en-US" sz="79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CI/CD </a:t>
            </a:r>
          </a:p>
          <a:p>
            <a:pPr algn="l" marL="0" indent="0" lvl="0">
              <a:lnSpc>
                <a:spcPts val="9536"/>
              </a:lnSpc>
              <a:spcBef>
                <a:spcPct val="0"/>
              </a:spcBef>
            </a:pPr>
            <a:r>
              <a:rPr lang="en-US" sz="79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24532"/>
            <a:ext cx="7487339" cy="598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integrated GitHub with Snowflake using SnowSQL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Increased effiecency</a:t>
            </a:r>
          </a:p>
          <a:p>
            <a:pPr algn="l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Can pull and push code through Snowflake itself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Reduce Human Errors</a:t>
            </a:r>
          </a:p>
          <a:p>
            <a:pPr algn="l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Automatically checks for conflicts when pushing</a:t>
            </a:r>
          </a:p>
          <a:p>
            <a:pPr algn="l">
              <a:lnSpc>
                <a:spcPts val="3380"/>
              </a:lnSpc>
            </a:pPr>
          </a:p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Improved collaboration</a:t>
            </a:r>
          </a:p>
          <a:p>
            <a:pPr algn="l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Each other work can be easily accessed through the Git repository</a:t>
            </a:r>
          </a:p>
        </p:txBody>
      </p:sp>
    </p:spTree>
  </p:cSld>
  <p:clrMapOvr>
    <a:masterClrMapping/>
  </p:clrMapOvr>
  <p:transition spd="slow">
    <p:cover dir="l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330904"/>
          </a:xfrm>
          <a:custGeom>
            <a:avLst/>
            <a:gdLst/>
            <a:ahLst/>
            <a:cxnLst/>
            <a:rect r="r" b="b" t="t" l="l"/>
            <a:pathLst>
              <a:path h="3330904" w="18288000">
                <a:moveTo>
                  <a:pt x="0" y="0"/>
                </a:moveTo>
                <a:lnTo>
                  <a:pt x="18288000" y="0"/>
                </a:lnTo>
                <a:lnTo>
                  <a:pt x="18288000" y="3330904"/>
                </a:lnTo>
                <a:lnTo>
                  <a:pt x="0" y="33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7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06878" y="1337660"/>
            <a:ext cx="8274244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47310" y="5671001"/>
            <a:ext cx="316440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Project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4114" y="4246823"/>
            <a:ext cx="185080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20921" y="5671001"/>
            <a:ext cx="316440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Product &amp; Sprint Backlogs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7725" y="4246823"/>
            <a:ext cx="185080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8601" y="5671001"/>
            <a:ext cx="316440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ELT Pipeline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55405" y="4246823"/>
            <a:ext cx="185080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9017" y="4246823"/>
            <a:ext cx="185080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400636" y="7304729"/>
            <a:ext cx="3164409" cy="1610671"/>
            <a:chOff x="0" y="0"/>
            <a:chExt cx="4219212" cy="214756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690361"/>
              <a:ext cx="421921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292">
                  <a:solidFill>
                    <a:srgbClr val="01010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Task Breakdown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71022" y="-133350"/>
              <a:ext cx="2467734" cy="2052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9"/>
                </a:lnSpc>
              </a:pPr>
              <a:r>
                <a:rPr lang="en-US" sz="9466">
                  <a:solidFill>
                    <a:srgbClr val="00000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07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072212" y="8572500"/>
            <a:ext cx="316440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Visualisation Walkthrough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29548" y="7171379"/>
            <a:ext cx="185080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76281" y="5671001"/>
            <a:ext cx="316440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RBAC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720921" y="7304729"/>
            <a:ext cx="3164409" cy="1953571"/>
            <a:chOff x="0" y="0"/>
            <a:chExt cx="4219212" cy="260476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870314" y="-133350"/>
              <a:ext cx="2467734" cy="2052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9"/>
                </a:lnSpc>
              </a:pPr>
              <a:r>
                <a:rPr lang="en-US" sz="9466">
                  <a:solidFill>
                    <a:srgbClr val="00000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06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690361"/>
              <a:ext cx="4219212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2292">
                  <a:solidFill>
                    <a:srgbClr val="01010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User Story </a:t>
              </a:r>
            </a:p>
            <a:p>
              <a:pPr algn="ctr">
                <a:lnSpc>
                  <a:spcPts val="2750"/>
                </a:lnSpc>
              </a:pPr>
              <a:r>
                <a:rPr lang="en-US" sz="2292">
                  <a:solidFill>
                    <a:srgbClr val="01010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Linkage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694898" y="7171379"/>
            <a:ext cx="1850800" cy="157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42162" y="8595557"/>
            <a:ext cx="3164409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292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CI/CD Pipeline</a:t>
            </a:r>
          </a:p>
        </p:txBody>
      </p:sp>
    </p:spTree>
  </p:cSld>
  <p:clrMapOvr>
    <a:masterClrMapping/>
  </p:clrMapOvr>
  <p:transition spd="slow">
    <p:push dir="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28025" y="-3336515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78781" y="2961763"/>
            <a:ext cx="13130438" cy="416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623"/>
              </a:lnSpc>
              <a:spcBef>
                <a:spcPct val="0"/>
              </a:spcBef>
            </a:pPr>
            <a:r>
              <a:rPr lang="en-US" sz="13019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CI/CD PIPELINE WALKTHROUGH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66412"/>
            <a:ext cx="10674858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599"/>
              </a:lnSpc>
              <a:spcBef>
                <a:spcPct val="0"/>
              </a:spcBef>
            </a:pPr>
            <a:r>
              <a:rPr lang="en-US" sz="12999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USER STORY LINKAGE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162066" y="0"/>
            <a:ext cx="15103764" cy="10287000"/>
            <a:chOff x="0" y="0"/>
            <a:chExt cx="5475623" cy="3729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56C1C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0" t="-5058" r="0" b="-5058"/>
              </a:stretch>
            </a:blipFill>
          </p:spPr>
        </p:sp>
      </p:grpSp>
    </p:spTree>
  </p:cSld>
  <p:clrMapOvr>
    <a:masterClrMapping/>
  </p:clrMapOvr>
  <p:transition spd="slow">
    <p:cover dir="lu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4469" y="5618284"/>
            <a:ext cx="3498469" cy="535153"/>
            <a:chOff x="0" y="0"/>
            <a:chExt cx="921407" cy="140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Race Timing Trends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94469" y="6237193"/>
            <a:ext cx="3498469" cy="170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Visuals on average race timings by year help identify performance trends and external factors influencing race duration.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5618284"/>
            <a:ext cx="3498469" cy="535153"/>
            <a:chOff x="0" y="0"/>
            <a:chExt cx="921407" cy="1409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Driver &amp; Car Analysis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44000" y="6237193"/>
            <a:ext cx="3498469" cy="170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Driver and car model win analysis provides insights into top-performing drivers and manufacturers, aiding strategy optimisation.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94919" y="5618284"/>
            <a:ext cx="3498469" cy="535153"/>
            <a:chOff x="0" y="0"/>
            <a:chExt cx="921407" cy="1409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Track Performance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194919" y="6237193"/>
            <a:ext cx="3498469" cy="170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Race timing comparisons across Grand Prix events help assess track-specific performance, guiding race strategy decisions.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6289816">
            <a:off x="11356925" y="-3971092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803588">
            <a:off x="-4790204" y="4085522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09469" y="2914841"/>
            <a:ext cx="10548087" cy="160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1"/>
              </a:lnSpc>
            </a:pPr>
            <a:r>
              <a:rPr lang="en-US" sz="2887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(Nabihah) As a Motorsport Strategist, I want to analyse race performances, identify driver trends, and evaluate car impact to optimise strategies.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9944" y="1247966"/>
            <a:ext cx="15888113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672"/>
              </a:lnSpc>
              <a:spcBef>
                <a:spcPct val="0"/>
              </a:spcBef>
            </a:pPr>
            <a:r>
              <a:rPr lang="en-US" sz="10560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USER STORY LINKAGE 1</a:t>
            </a:r>
          </a:p>
        </p:txBody>
      </p:sp>
    </p:spTree>
  </p:cSld>
  <p:clrMapOvr>
    <a:masterClrMapping/>
  </p:clrMapOvr>
  <p:transition spd="slow">
    <p:cover dir="lu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6223" y="5885860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44655" y="-4977905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0" y="0"/>
                </a:lnTo>
                <a:lnTo>
                  <a:pt x="11239420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6549" y="5618284"/>
            <a:ext cx="3498469" cy="535153"/>
            <a:chOff x="0" y="0"/>
            <a:chExt cx="921407" cy="1409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Driver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402180" y="2922160"/>
            <a:ext cx="10548087" cy="159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31"/>
              </a:lnSpc>
            </a:pPr>
            <a:r>
              <a:rPr lang="en-US" sz="2887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(Keaven) As a Team Manager for one of the F1 pit crew, I would like to have a dashboard on the general statistics on F1 in order help change game plans for drivers.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522" y="1247966"/>
            <a:ext cx="16187737" cy="175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2673"/>
              </a:lnSpc>
              <a:spcBef>
                <a:spcPct val="0"/>
              </a:spcBef>
            </a:pPr>
            <a:r>
              <a:rPr lang="en-US" sz="10560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USER STORY LINKAGE 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645531" y="5618284"/>
            <a:ext cx="3498469" cy="535153"/>
            <a:chOff x="0" y="0"/>
            <a:chExt cx="921407" cy="1409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Teams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45531" y="6238620"/>
            <a:ext cx="3498469" cy="344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performance analysis of this dashboard aid in teams to create competitive strategies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changes in competitive strategies would attract more spectators and viewership since viewers enjoy the competition.  </a:t>
            </a:r>
          </a:p>
          <a:p>
            <a:pPr algn="just">
              <a:lnSpc>
                <a:spcPts val="252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696450" y="5618284"/>
            <a:ext cx="3498469" cy="535153"/>
            <a:chOff x="0" y="0"/>
            <a:chExt cx="921407" cy="1409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Management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696450" y="6238620"/>
            <a:ext cx="3498469" cy="376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performance analysis of this dashboard would aid helping management changing staff members. </a:t>
            </a:r>
          </a:p>
          <a:p>
            <a:pPr algn="just">
              <a:lnSpc>
                <a:spcPts val="2520"/>
              </a:lnSpc>
            </a:pP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If drivers are not performing management would use the aid of this dashboard to help change drivers like team members in the pit crew.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46549" y="6257670"/>
            <a:ext cx="3498469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Provides performance analysis for the drivers for them to improve and create strategies </a:t>
            </a:r>
          </a:p>
          <a:p>
            <a:pPr algn="just">
              <a:lnSpc>
                <a:spcPts val="2340"/>
              </a:lnSpc>
            </a:pPr>
          </a:p>
          <a:p>
            <a:pPr algn="just" marL="388620" indent="-194310" lvl="1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Better performance leads to better brand deals since drivers would get better recognition </a:t>
            </a:r>
          </a:p>
          <a:p>
            <a:pPr algn="just">
              <a:lnSpc>
                <a:spcPts val="23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4469" y="5618284"/>
            <a:ext cx="3498469" cy="535153"/>
            <a:chOff x="0" y="0"/>
            <a:chExt cx="921407" cy="140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Track Performance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94469" y="6237193"/>
            <a:ext cx="3498469" cy="20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Race timing comparisons across Grand Prix events to help accecss which tracks the drivers currently struggle with and should improve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013509" y="5618284"/>
            <a:ext cx="3759450" cy="535153"/>
            <a:chOff x="0" y="0"/>
            <a:chExt cx="990143" cy="1409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0143" cy="140946"/>
            </a:xfrm>
            <a:custGeom>
              <a:avLst/>
              <a:gdLst/>
              <a:ahLst/>
              <a:cxnLst/>
              <a:rect r="r" b="b" t="t" l="l"/>
              <a:pathLst>
                <a:path h="140946" w="990143">
                  <a:moveTo>
                    <a:pt x="0" y="0"/>
                  </a:moveTo>
                  <a:lnTo>
                    <a:pt x="990143" y="0"/>
                  </a:lnTo>
                  <a:lnTo>
                    <a:pt x="990143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90143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Overall Team Placement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44000" y="6237193"/>
            <a:ext cx="3498469" cy="20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Overall team placement over all the years to see how the players overall performance as a team and if the players are good or not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94919" y="5618284"/>
            <a:ext cx="3498469" cy="535153"/>
            <a:chOff x="0" y="0"/>
            <a:chExt cx="921407" cy="1409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Driver Placement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194919" y="6237193"/>
            <a:ext cx="3498469" cy="101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Average driver placement to see how they place overall throughout the years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6289816">
            <a:off x="11356925" y="-3971092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803588">
            <a:off x="-4790204" y="4085522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99944" y="2914841"/>
            <a:ext cx="12679435" cy="160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1"/>
              </a:lnSpc>
            </a:pPr>
            <a:r>
              <a:rPr lang="en-US" sz="2887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(Jovan) As a Data Analyst for Ferrari, I want to leverage the data to see our overall team statistics and individual statistics to help the team decided to either drop a player or help improve our current players.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9944" y="1247966"/>
            <a:ext cx="15888113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672"/>
              </a:lnSpc>
              <a:spcBef>
                <a:spcPct val="0"/>
              </a:spcBef>
            </a:pPr>
            <a:r>
              <a:rPr lang="en-US" sz="10560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USER STORY LINKAGE 3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6223" y="5885860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44655" y="-4977905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0" y="0"/>
                </a:lnTo>
                <a:lnTo>
                  <a:pt x="11239420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96000" y="5618284"/>
            <a:ext cx="3498469" cy="535153"/>
            <a:chOff x="0" y="0"/>
            <a:chExt cx="921407" cy="1409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Grid Position Analysis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96000" y="6237193"/>
            <a:ext cx="3498469" cy="20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Allows for efficient analysis of grid positions and their correlation to recorded times, enabling deeper insights into race performance.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645531" y="5618284"/>
            <a:ext cx="3498469" cy="535153"/>
            <a:chOff x="0" y="0"/>
            <a:chExt cx="921407" cy="1409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KPI Identification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645531" y="6237193"/>
            <a:ext cx="3498469" cy="20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Enables the identification of key performance indicators (KPIs) that influence race outcomes, providing valuable insights for improving team strategy.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96450" y="5618284"/>
            <a:ext cx="3498469" cy="535153"/>
            <a:chOff x="0" y="0"/>
            <a:chExt cx="921407" cy="1409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Data Integrity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696450" y="6237193"/>
            <a:ext cx="3498469" cy="20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Ensures the integrity and consistency of grid &amp; race data, supporting reliable analysis and eliminating the risk of errors or mismatches in the dataset.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70305" y="2838527"/>
            <a:ext cx="11150760" cy="213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31"/>
              </a:lnSpc>
            </a:pPr>
            <a:r>
              <a:rPr lang="en-US" sz="2887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(Fariha) As a Sports Data Scientist, I want to use a modernised cloud database with defined key relationships to analyse grid positions and recorded times, ensuring accurate identification of key performance indicators that influence race outcomes.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1522" y="1247966"/>
            <a:ext cx="16187737" cy="175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2673"/>
              </a:lnSpc>
              <a:spcBef>
                <a:spcPct val="0"/>
              </a:spcBef>
            </a:pPr>
            <a:r>
              <a:rPr lang="en-US" sz="10560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USER STORY LINKAGE 4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4469" y="5618284"/>
            <a:ext cx="3498469" cy="535153"/>
            <a:chOff x="0" y="0"/>
            <a:chExt cx="921407" cy="1409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Benchmarking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94469" y="6237193"/>
            <a:ext cx="3498469" cy="170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Using the visuals such as the quickest drivers based on Grand Prix/year to gain insights as to benchmarking the time taken.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5618284"/>
            <a:ext cx="3498469" cy="535153"/>
            <a:chOff x="0" y="0"/>
            <a:chExt cx="921407" cy="1409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Performance tracking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44000" y="6237193"/>
            <a:ext cx="3498469" cy="170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Creating visuals for the maximum number of laps completed so that drivers have a benchmark to aim at.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194919" y="5618284"/>
            <a:ext cx="3498469" cy="535153"/>
            <a:chOff x="0" y="0"/>
            <a:chExt cx="921407" cy="1409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Time tracking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194919" y="6237193"/>
            <a:ext cx="3498469" cy="135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6"/>
              </a:lnSpc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Time taken for the racers to complete a lap/course so that drivers will know the fastest/average timings.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6289816">
            <a:off x="11356925" y="-3971092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803588">
            <a:off x="-4790204" y="4085522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99944" y="2758244"/>
            <a:ext cx="10548087" cy="214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1"/>
              </a:lnSpc>
            </a:pPr>
            <a:r>
              <a:rPr lang="en-US" sz="2887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(Aden) As a Data Analyst, I leverage tools usage so that I can provide informing dashboards, to provide F1 with deeper understanding of the drivers’ performances as well as how they can improve.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9944" y="1247966"/>
            <a:ext cx="15888113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2672"/>
              </a:lnSpc>
              <a:spcBef>
                <a:spcPct val="0"/>
              </a:spcBef>
            </a:pPr>
            <a:r>
              <a:rPr lang="en-US" sz="10560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USER STORY LINKAGE 5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66412"/>
            <a:ext cx="10674858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599"/>
              </a:lnSpc>
              <a:spcBef>
                <a:spcPct val="0"/>
              </a:spcBef>
            </a:pPr>
            <a:r>
              <a:rPr lang="en-US" sz="12999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TASK BREAKDOWN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162066" y="0"/>
            <a:ext cx="15103764" cy="10287000"/>
            <a:chOff x="0" y="0"/>
            <a:chExt cx="5475623" cy="3729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56C1C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0" t="-5058" r="0" b="-5058"/>
              </a:stretch>
            </a:blipFill>
          </p:spPr>
        </p:sp>
      </p:grpSp>
    </p:spTree>
  </p:cSld>
  <p:clrMapOvr>
    <a:masterClrMapping/>
  </p:clrMapOvr>
  <p:transition spd="slow">
    <p:cover dir="lu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19618" y="4989880"/>
            <a:ext cx="3143260" cy="1326028"/>
            <a:chOff x="0" y="0"/>
            <a:chExt cx="4191013" cy="17680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428292"/>
              <a:ext cx="4191013" cy="1339745"/>
              <a:chOff x="0" y="0"/>
              <a:chExt cx="4177979" cy="13355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177941" cy="1335619"/>
              </a:xfrm>
              <a:custGeom>
                <a:avLst/>
                <a:gdLst/>
                <a:ahLst/>
                <a:cxnLst/>
                <a:rect r="r" b="b" t="t" l="l"/>
                <a:pathLst>
                  <a:path h="1335619" w="4177941">
                    <a:moveTo>
                      <a:pt x="0" y="1335619"/>
                    </a:moveTo>
                    <a:lnTo>
                      <a:pt x="4177941" y="1335619"/>
                    </a:lnTo>
                    <a:lnTo>
                      <a:pt x="41779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5400000">
              <a:off x="1912230" y="-141992"/>
              <a:ext cx="492572" cy="776555"/>
              <a:chOff x="0" y="0"/>
              <a:chExt cx="491040" cy="7741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2246"/>
                <a:ext cx="489077" cy="771835"/>
              </a:xfrm>
              <a:custGeom>
                <a:avLst/>
                <a:gdLst/>
                <a:ahLst/>
                <a:cxnLst/>
                <a:rect r="r" b="b" t="t" l="l"/>
                <a:pathLst>
                  <a:path h="771835" w="489077">
                    <a:moveTo>
                      <a:pt x="80264" y="10930"/>
                    </a:moveTo>
                    <a:cubicBezTo>
                      <a:pt x="466725" y="338829"/>
                      <a:pt x="466725" y="338829"/>
                      <a:pt x="466725" y="338829"/>
                    </a:cubicBezTo>
                    <a:cubicBezTo>
                      <a:pt x="483489" y="352005"/>
                      <a:pt x="489077" y="365031"/>
                      <a:pt x="489077" y="382549"/>
                    </a:cubicBezTo>
                    <a:cubicBezTo>
                      <a:pt x="489077" y="402163"/>
                      <a:pt x="483489" y="419681"/>
                      <a:pt x="466725" y="432856"/>
                    </a:cubicBezTo>
                    <a:cubicBezTo>
                      <a:pt x="80264" y="760905"/>
                      <a:pt x="80264" y="760905"/>
                      <a:pt x="80264" y="760905"/>
                    </a:cubicBezTo>
                    <a:cubicBezTo>
                      <a:pt x="65278" y="771835"/>
                      <a:pt x="42926" y="771835"/>
                      <a:pt x="26162" y="760905"/>
                    </a:cubicBezTo>
                    <a:cubicBezTo>
                      <a:pt x="9398" y="754467"/>
                      <a:pt x="0" y="736949"/>
                      <a:pt x="0" y="710597"/>
                    </a:cubicBezTo>
                    <a:cubicBezTo>
                      <a:pt x="0" y="63334"/>
                      <a:pt x="0" y="63334"/>
                      <a:pt x="0" y="63334"/>
                    </a:cubicBezTo>
                    <a:cubicBezTo>
                      <a:pt x="0" y="37132"/>
                      <a:pt x="9398" y="19614"/>
                      <a:pt x="26162" y="6438"/>
                    </a:cubicBezTo>
                    <a:cubicBezTo>
                      <a:pt x="42926" y="0"/>
                      <a:pt x="65405" y="0"/>
                      <a:pt x="80264" y="10930"/>
                    </a:cubicBezTo>
                  </a:path>
                </a:pathLst>
              </a:custGeom>
              <a:solidFill>
                <a:srgbClr val="1A1A1A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10919076" y="5313266"/>
            <a:ext cx="3142621" cy="1323431"/>
            <a:chOff x="0" y="0"/>
            <a:chExt cx="4190161" cy="176457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190161" cy="1336856"/>
              <a:chOff x="0" y="0"/>
              <a:chExt cx="4177130" cy="133269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177183" cy="1332572"/>
              </a:xfrm>
              <a:custGeom>
                <a:avLst/>
                <a:gdLst/>
                <a:ahLst/>
                <a:cxnLst/>
                <a:rect r="r" b="b" t="t" l="l"/>
                <a:pathLst>
                  <a:path h="1332572" w="4177183">
                    <a:moveTo>
                      <a:pt x="0" y="1332572"/>
                    </a:moveTo>
                    <a:lnTo>
                      <a:pt x="4177183" y="1332572"/>
                    </a:lnTo>
                    <a:lnTo>
                      <a:pt x="417718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5400000">
              <a:off x="1896774" y="1131160"/>
              <a:ext cx="491127" cy="775704"/>
              <a:chOff x="0" y="0"/>
              <a:chExt cx="489600" cy="7732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2246"/>
                <a:ext cx="487807" cy="771080"/>
              </a:xfrm>
              <a:custGeom>
                <a:avLst/>
                <a:gdLst/>
                <a:ahLst/>
                <a:cxnLst/>
                <a:rect r="r" b="b" t="t" l="l"/>
                <a:pathLst>
                  <a:path h="771080" w="487807">
                    <a:moveTo>
                      <a:pt x="80010" y="10930"/>
                    </a:moveTo>
                    <a:cubicBezTo>
                      <a:pt x="465455" y="338529"/>
                      <a:pt x="465455" y="338529"/>
                      <a:pt x="465455" y="338529"/>
                    </a:cubicBezTo>
                    <a:cubicBezTo>
                      <a:pt x="482219" y="351705"/>
                      <a:pt x="487807" y="364731"/>
                      <a:pt x="487807" y="382249"/>
                    </a:cubicBezTo>
                    <a:cubicBezTo>
                      <a:pt x="487807" y="401863"/>
                      <a:pt x="482219" y="419381"/>
                      <a:pt x="465455" y="432557"/>
                    </a:cubicBezTo>
                    <a:cubicBezTo>
                      <a:pt x="80010" y="760156"/>
                      <a:pt x="80010" y="760156"/>
                      <a:pt x="80010" y="760156"/>
                    </a:cubicBezTo>
                    <a:cubicBezTo>
                      <a:pt x="65151" y="771080"/>
                      <a:pt x="42799" y="771080"/>
                      <a:pt x="26035" y="760156"/>
                    </a:cubicBezTo>
                    <a:cubicBezTo>
                      <a:pt x="9271" y="753568"/>
                      <a:pt x="0" y="736051"/>
                      <a:pt x="0" y="709849"/>
                    </a:cubicBezTo>
                    <a:cubicBezTo>
                      <a:pt x="0" y="63334"/>
                      <a:pt x="0" y="63334"/>
                      <a:pt x="0" y="63334"/>
                    </a:cubicBezTo>
                    <a:cubicBezTo>
                      <a:pt x="0" y="37132"/>
                      <a:pt x="9271" y="19614"/>
                      <a:pt x="26035" y="6438"/>
                    </a:cubicBezTo>
                    <a:cubicBezTo>
                      <a:pt x="42799" y="0"/>
                      <a:pt x="65151" y="0"/>
                      <a:pt x="80010" y="10930"/>
                    </a:cubicBezTo>
                  </a:path>
                </a:pathLst>
              </a:custGeom>
              <a:solidFill>
                <a:srgbClr val="363636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1323196" y="4981778"/>
            <a:ext cx="3143260" cy="1326028"/>
            <a:chOff x="0" y="0"/>
            <a:chExt cx="4191013" cy="176803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428292"/>
              <a:ext cx="4191013" cy="1339745"/>
              <a:chOff x="0" y="0"/>
              <a:chExt cx="4177979" cy="133557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177941" cy="1335619"/>
              </a:xfrm>
              <a:custGeom>
                <a:avLst/>
                <a:gdLst/>
                <a:ahLst/>
                <a:cxnLst/>
                <a:rect r="r" b="b" t="t" l="l"/>
                <a:pathLst>
                  <a:path h="1335619" w="4177941">
                    <a:moveTo>
                      <a:pt x="0" y="1335619"/>
                    </a:moveTo>
                    <a:lnTo>
                      <a:pt x="4177941" y="1335619"/>
                    </a:lnTo>
                    <a:lnTo>
                      <a:pt x="41779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1912230" y="-141992"/>
              <a:ext cx="492572" cy="776555"/>
              <a:chOff x="0" y="0"/>
              <a:chExt cx="491040" cy="7741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2246"/>
                <a:ext cx="489077" cy="771835"/>
              </a:xfrm>
              <a:custGeom>
                <a:avLst/>
                <a:gdLst/>
                <a:ahLst/>
                <a:cxnLst/>
                <a:rect r="r" b="b" t="t" l="l"/>
                <a:pathLst>
                  <a:path h="771835" w="489077">
                    <a:moveTo>
                      <a:pt x="80264" y="10930"/>
                    </a:moveTo>
                    <a:cubicBezTo>
                      <a:pt x="466725" y="338829"/>
                      <a:pt x="466725" y="338829"/>
                      <a:pt x="466725" y="338829"/>
                    </a:cubicBezTo>
                    <a:cubicBezTo>
                      <a:pt x="483489" y="352005"/>
                      <a:pt x="489077" y="365031"/>
                      <a:pt x="489077" y="382549"/>
                    </a:cubicBezTo>
                    <a:cubicBezTo>
                      <a:pt x="489077" y="402163"/>
                      <a:pt x="483489" y="419681"/>
                      <a:pt x="466725" y="432856"/>
                    </a:cubicBezTo>
                    <a:cubicBezTo>
                      <a:pt x="80264" y="760905"/>
                      <a:pt x="80264" y="760905"/>
                      <a:pt x="80264" y="760905"/>
                    </a:cubicBezTo>
                    <a:cubicBezTo>
                      <a:pt x="65278" y="771835"/>
                      <a:pt x="42926" y="771835"/>
                      <a:pt x="26162" y="760905"/>
                    </a:cubicBezTo>
                    <a:cubicBezTo>
                      <a:pt x="9398" y="754467"/>
                      <a:pt x="0" y="736949"/>
                      <a:pt x="0" y="710597"/>
                    </a:cubicBezTo>
                    <a:cubicBezTo>
                      <a:pt x="0" y="63334"/>
                      <a:pt x="0" y="63334"/>
                      <a:pt x="0" y="63334"/>
                    </a:cubicBezTo>
                    <a:cubicBezTo>
                      <a:pt x="0" y="37132"/>
                      <a:pt x="9398" y="19614"/>
                      <a:pt x="26162" y="6438"/>
                    </a:cubicBezTo>
                    <a:cubicBezTo>
                      <a:pt x="42926" y="0"/>
                      <a:pt x="65405" y="0"/>
                      <a:pt x="80264" y="10930"/>
                    </a:cubicBezTo>
                  </a:path>
                </a:pathLst>
              </a:custGeom>
              <a:solidFill>
                <a:srgbClr val="1A1A1A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4522654" y="5305164"/>
            <a:ext cx="3142621" cy="1323431"/>
            <a:chOff x="0" y="0"/>
            <a:chExt cx="4190161" cy="176457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190161" cy="1336856"/>
              <a:chOff x="0" y="0"/>
              <a:chExt cx="4177130" cy="133269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177183" cy="1332572"/>
              </a:xfrm>
              <a:custGeom>
                <a:avLst/>
                <a:gdLst/>
                <a:ahLst/>
                <a:cxnLst/>
                <a:rect r="r" b="b" t="t" l="l"/>
                <a:pathLst>
                  <a:path h="1332572" w="4177183">
                    <a:moveTo>
                      <a:pt x="0" y="1332572"/>
                    </a:moveTo>
                    <a:lnTo>
                      <a:pt x="4177183" y="1332572"/>
                    </a:lnTo>
                    <a:lnTo>
                      <a:pt x="417718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3636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5400000">
              <a:off x="1896774" y="1131160"/>
              <a:ext cx="491127" cy="775704"/>
              <a:chOff x="0" y="0"/>
              <a:chExt cx="489600" cy="77329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2246"/>
                <a:ext cx="487807" cy="771080"/>
              </a:xfrm>
              <a:custGeom>
                <a:avLst/>
                <a:gdLst/>
                <a:ahLst/>
                <a:cxnLst/>
                <a:rect r="r" b="b" t="t" l="l"/>
                <a:pathLst>
                  <a:path h="771080" w="487807">
                    <a:moveTo>
                      <a:pt x="80010" y="10930"/>
                    </a:moveTo>
                    <a:cubicBezTo>
                      <a:pt x="465455" y="338529"/>
                      <a:pt x="465455" y="338529"/>
                      <a:pt x="465455" y="338529"/>
                    </a:cubicBezTo>
                    <a:cubicBezTo>
                      <a:pt x="482219" y="351705"/>
                      <a:pt x="487807" y="364731"/>
                      <a:pt x="487807" y="382249"/>
                    </a:cubicBezTo>
                    <a:cubicBezTo>
                      <a:pt x="487807" y="401863"/>
                      <a:pt x="482219" y="419381"/>
                      <a:pt x="465455" y="432557"/>
                    </a:cubicBezTo>
                    <a:cubicBezTo>
                      <a:pt x="80010" y="760156"/>
                      <a:pt x="80010" y="760156"/>
                      <a:pt x="80010" y="760156"/>
                    </a:cubicBezTo>
                    <a:cubicBezTo>
                      <a:pt x="65151" y="771080"/>
                      <a:pt x="42799" y="771080"/>
                      <a:pt x="26035" y="760156"/>
                    </a:cubicBezTo>
                    <a:cubicBezTo>
                      <a:pt x="9271" y="753568"/>
                      <a:pt x="0" y="736051"/>
                      <a:pt x="0" y="709849"/>
                    </a:cubicBezTo>
                    <a:cubicBezTo>
                      <a:pt x="0" y="63334"/>
                      <a:pt x="0" y="63334"/>
                      <a:pt x="0" y="63334"/>
                    </a:cubicBezTo>
                    <a:cubicBezTo>
                      <a:pt x="0" y="37132"/>
                      <a:pt x="9271" y="19614"/>
                      <a:pt x="26035" y="6438"/>
                    </a:cubicBezTo>
                    <a:cubicBezTo>
                      <a:pt x="42799" y="0"/>
                      <a:pt x="65151" y="0"/>
                      <a:pt x="80010" y="10930"/>
                    </a:cubicBezTo>
                  </a:path>
                </a:pathLst>
              </a:custGeom>
              <a:solidFill>
                <a:srgbClr val="363636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14116040" y="4973676"/>
            <a:ext cx="3143260" cy="1326028"/>
            <a:chOff x="0" y="0"/>
            <a:chExt cx="4191013" cy="176803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428292"/>
              <a:ext cx="4191013" cy="1339745"/>
              <a:chOff x="0" y="0"/>
              <a:chExt cx="4177979" cy="133557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177941" cy="1335619"/>
              </a:xfrm>
              <a:custGeom>
                <a:avLst/>
                <a:gdLst/>
                <a:ahLst/>
                <a:cxnLst/>
                <a:rect r="r" b="b" t="t" l="l"/>
                <a:pathLst>
                  <a:path h="1335619" w="4177941">
                    <a:moveTo>
                      <a:pt x="0" y="1335619"/>
                    </a:moveTo>
                    <a:lnTo>
                      <a:pt x="4177941" y="1335619"/>
                    </a:lnTo>
                    <a:lnTo>
                      <a:pt x="41779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-5400000">
              <a:off x="1912230" y="-141992"/>
              <a:ext cx="492572" cy="776555"/>
              <a:chOff x="0" y="0"/>
              <a:chExt cx="491040" cy="77414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2246"/>
                <a:ext cx="489077" cy="771835"/>
              </a:xfrm>
              <a:custGeom>
                <a:avLst/>
                <a:gdLst/>
                <a:ahLst/>
                <a:cxnLst/>
                <a:rect r="r" b="b" t="t" l="l"/>
                <a:pathLst>
                  <a:path h="771835" w="489077">
                    <a:moveTo>
                      <a:pt x="80264" y="10930"/>
                    </a:moveTo>
                    <a:cubicBezTo>
                      <a:pt x="466725" y="338829"/>
                      <a:pt x="466725" y="338829"/>
                      <a:pt x="466725" y="338829"/>
                    </a:cubicBezTo>
                    <a:cubicBezTo>
                      <a:pt x="483489" y="352005"/>
                      <a:pt x="489077" y="365031"/>
                      <a:pt x="489077" y="382549"/>
                    </a:cubicBezTo>
                    <a:cubicBezTo>
                      <a:pt x="489077" y="402163"/>
                      <a:pt x="483489" y="419681"/>
                      <a:pt x="466725" y="432856"/>
                    </a:cubicBezTo>
                    <a:cubicBezTo>
                      <a:pt x="80264" y="760905"/>
                      <a:pt x="80264" y="760905"/>
                      <a:pt x="80264" y="760905"/>
                    </a:cubicBezTo>
                    <a:cubicBezTo>
                      <a:pt x="65278" y="771835"/>
                      <a:pt x="42926" y="771835"/>
                      <a:pt x="26162" y="760905"/>
                    </a:cubicBezTo>
                    <a:cubicBezTo>
                      <a:pt x="9398" y="754467"/>
                      <a:pt x="0" y="736949"/>
                      <a:pt x="0" y="710597"/>
                    </a:cubicBezTo>
                    <a:cubicBezTo>
                      <a:pt x="0" y="63334"/>
                      <a:pt x="0" y="63334"/>
                      <a:pt x="0" y="63334"/>
                    </a:cubicBezTo>
                    <a:cubicBezTo>
                      <a:pt x="0" y="37132"/>
                      <a:pt x="9398" y="19614"/>
                      <a:pt x="26162" y="6438"/>
                    </a:cubicBezTo>
                    <a:cubicBezTo>
                      <a:pt x="42926" y="0"/>
                      <a:pt x="65405" y="0"/>
                      <a:pt x="80264" y="10930"/>
                    </a:cubicBezTo>
                  </a:path>
                </a:pathLst>
              </a:custGeom>
              <a:solidFill>
                <a:srgbClr val="1A1A1A"/>
              </a:solidFill>
            </p:spPr>
          </p:sp>
        </p:grpSp>
      </p:grpSp>
      <p:sp>
        <p:nvSpPr>
          <p:cNvPr name="TextBox 27" id="27"/>
          <p:cNvSpPr txBox="true"/>
          <p:nvPr/>
        </p:nvSpPr>
        <p:spPr>
          <a:xfrm rot="0">
            <a:off x="11090744" y="5511190"/>
            <a:ext cx="2799286" cy="56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3544" spc="20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Fariha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09055" y="5511190"/>
            <a:ext cx="2420585" cy="56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3544" spc="20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Jovan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39692" y="5511190"/>
            <a:ext cx="2420585" cy="56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3544" spc="20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Keaven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67370" y="5511190"/>
            <a:ext cx="2454273" cy="56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3544" spc="20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Nabihah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422715" y="5511190"/>
            <a:ext cx="2420585" cy="56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3544" spc="20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Aden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81223" y="6774050"/>
            <a:ext cx="2025482" cy="27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Role-Based Access Control</a:t>
            </a: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Dynamic Tables 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PowerBI Connection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23196" y="601187"/>
            <a:ext cx="3783342" cy="410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Warehouse, Database &amp; Schema Creation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Original Tables Creation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Race Table Creation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Cleaning Race Table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Report Sections &amp; Foundation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Slides Foundation &amp; Content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Dynamic Tables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PowerBI Connection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65275" y="601187"/>
            <a:ext cx="3907618" cy="410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CI/CD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Role Access for CI/CD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Importing F1 Dataset to Snowflake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Team table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 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Dynamic Table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PowerBI Connection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Importing of data for team related tables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Report Sections &amp; Format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Slides Content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19076" y="6774050"/>
            <a:ext cx="4768594" cy="273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Defining Table “Rules”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Importing F1 Dataset to Snowflake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Joining</a:t>
            </a: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&amp; Cleaning Grid Table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Role-Based Access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Setting Primary &amp; Foreign Keys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Report Sections &amp; Format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Slides Content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67166" y="944087"/>
            <a:ext cx="2731682" cy="375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Database creating 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Tables creation (Driver table)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Cleaning Driver table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Foreign key and primary key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</a:t>
            </a:r>
          </a:p>
          <a:p>
            <a:pPr algn="l" marL="425069" indent="-212535" lvl="1">
              <a:lnSpc>
                <a:spcPts val="2756"/>
              </a:lnSpc>
              <a:buFont typeface="Arial"/>
              <a:buChar char="•"/>
            </a:pPr>
            <a:r>
              <a:rPr lang="en-US" sz="1968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Importing of data for driver related tables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5214222" y="5510390"/>
            <a:ext cx="6672844" cy="5910764"/>
          </a:xfrm>
          <a:custGeom>
            <a:avLst/>
            <a:gdLst/>
            <a:ahLst/>
            <a:cxnLst/>
            <a:rect r="r" b="b" t="t" l="l"/>
            <a:pathLst>
              <a:path h="5910764" w="6672844">
                <a:moveTo>
                  <a:pt x="0" y="0"/>
                </a:moveTo>
                <a:lnTo>
                  <a:pt x="6672844" y="0"/>
                </a:lnTo>
                <a:lnTo>
                  <a:pt x="6672844" y="5910764"/>
                </a:lnTo>
                <a:lnTo>
                  <a:pt x="0" y="5910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3803588">
            <a:off x="-4441333" y="5243292"/>
            <a:ext cx="10175593" cy="9013478"/>
          </a:xfrm>
          <a:custGeom>
            <a:avLst/>
            <a:gdLst/>
            <a:ahLst/>
            <a:cxnLst/>
            <a:rect r="r" b="b" t="t" l="l"/>
            <a:pathLst>
              <a:path h="9013478" w="10175593">
                <a:moveTo>
                  <a:pt x="0" y="0"/>
                </a:moveTo>
                <a:lnTo>
                  <a:pt x="10175592" y="0"/>
                </a:lnTo>
                <a:lnTo>
                  <a:pt x="10175592" y="9013478"/>
                </a:lnTo>
                <a:lnTo>
                  <a:pt x="0" y="9013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u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71237"/>
            <a:ext cx="15281017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VISUALISATION WALKTHROUGH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162066" y="0"/>
            <a:ext cx="15103764" cy="10287000"/>
            <a:chOff x="0" y="0"/>
            <a:chExt cx="5475623" cy="3729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56C1C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0" t="-5058" r="0" b="-505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657337"/>
            <a:ext cx="5857379" cy="142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 Introduction</a:t>
            </a:r>
          </a:p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Individual Visualisation</a:t>
            </a:r>
          </a:p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 Insights</a:t>
            </a:r>
          </a:p>
        </p:txBody>
      </p:sp>
    </p:spTree>
  </p:cSld>
  <p:clrMapOvr>
    <a:masterClrMapping/>
  </p:clrMapOvr>
  <p:transition spd="slow">
    <p:cover dir="l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66412"/>
            <a:ext cx="8991321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599"/>
              </a:lnSpc>
              <a:spcBef>
                <a:spcPct val="0"/>
              </a:spcBef>
            </a:pPr>
            <a:r>
              <a:rPr lang="en-US" sz="12999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PROJECT OVERVIEW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162066" y="0"/>
            <a:ext cx="15103764" cy="10287000"/>
            <a:chOff x="0" y="0"/>
            <a:chExt cx="5475623" cy="3729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56C1C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0" t="-5058" r="0" b="-505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6114537"/>
            <a:ext cx="5857379" cy="191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Company Overview</a:t>
            </a:r>
          </a:p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Current Challenges</a:t>
            </a:r>
          </a:p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Problem Statement</a:t>
            </a:r>
          </a:p>
          <a:p>
            <a:pPr algn="l" marL="534901" indent="-267451" lvl="1">
              <a:lnSpc>
                <a:spcPts val="3864"/>
              </a:lnSpc>
              <a:buFont typeface="Arial"/>
              <a:buChar char="•"/>
            </a:pPr>
            <a:r>
              <a:rPr lang="en-US" sz="2477">
                <a:solidFill>
                  <a:srgbClr val="7B7B7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Goals and Objectives</a:t>
            </a:r>
          </a:p>
        </p:txBody>
      </p:sp>
    </p:spTree>
  </p:cSld>
  <p:clrMapOvr>
    <a:masterClrMapping/>
  </p:clrMapOvr>
  <p:transition spd="slow">
    <p:cover dir="rd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67097" y="9646093"/>
            <a:ext cx="5218962" cy="1057828"/>
            <a:chOff x="0" y="0"/>
            <a:chExt cx="1374541" cy="278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4541" cy="278605"/>
            </a:xfrm>
            <a:custGeom>
              <a:avLst/>
              <a:gdLst/>
              <a:ahLst/>
              <a:cxnLst/>
              <a:rect r="r" b="b" t="t" l="l"/>
              <a:pathLst>
                <a:path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9247" y="2925949"/>
            <a:ext cx="3707748" cy="366140"/>
          </a:xfrm>
          <a:custGeom>
            <a:avLst/>
            <a:gdLst/>
            <a:ahLst/>
            <a:cxnLst/>
            <a:rect r="r" b="b" t="t" l="l"/>
            <a:pathLst>
              <a:path h="366140" w="3707748">
                <a:moveTo>
                  <a:pt x="0" y="0"/>
                </a:moveTo>
                <a:lnTo>
                  <a:pt x="3707748" y="0"/>
                </a:lnTo>
                <a:lnTo>
                  <a:pt x="3707748" y="366140"/>
                </a:lnTo>
                <a:lnTo>
                  <a:pt x="0" y="366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9247" y="809386"/>
            <a:ext cx="3733305" cy="2116563"/>
          </a:xfrm>
          <a:custGeom>
            <a:avLst/>
            <a:gdLst/>
            <a:ahLst/>
            <a:cxnLst/>
            <a:rect r="r" b="b" t="t" l="l"/>
            <a:pathLst>
              <a:path h="2116563" w="3733305">
                <a:moveTo>
                  <a:pt x="0" y="0"/>
                </a:moveTo>
                <a:lnTo>
                  <a:pt x="3733305" y="0"/>
                </a:lnTo>
                <a:lnTo>
                  <a:pt x="3733305" y="2116563"/>
                </a:lnTo>
                <a:lnTo>
                  <a:pt x="0" y="211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079" t="-42404" r="-19326" b="-177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35928" y="4579906"/>
            <a:ext cx="3707748" cy="366140"/>
          </a:xfrm>
          <a:custGeom>
            <a:avLst/>
            <a:gdLst/>
            <a:ahLst/>
            <a:cxnLst/>
            <a:rect r="r" b="b" t="t" l="l"/>
            <a:pathLst>
              <a:path h="366140" w="3707748">
                <a:moveTo>
                  <a:pt x="0" y="0"/>
                </a:moveTo>
                <a:lnTo>
                  <a:pt x="3707748" y="0"/>
                </a:lnTo>
                <a:lnTo>
                  <a:pt x="3707748" y="366140"/>
                </a:lnTo>
                <a:lnTo>
                  <a:pt x="0" y="366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35928" y="2463343"/>
            <a:ext cx="3715463" cy="2116563"/>
          </a:xfrm>
          <a:custGeom>
            <a:avLst/>
            <a:gdLst/>
            <a:ahLst/>
            <a:cxnLst/>
            <a:rect r="r" b="b" t="t" l="l"/>
            <a:pathLst>
              <a:path h="2116563" w="3715463">
                <a:moveTo>
                  <a:pt x="0" y="0"/>
                </a:moveTo>
                <a:lnTo>
                  <a:pt x="3715463" y="0"/>
                </a:lnTo>
                <a:lnTo>
                  <a:pt x="3715463" y="2116563"/>
                </a:lnTo>
                <a:lnTo>
                  <a:pt x="0" y="2116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344" t="-38784" r="-16697" b="-1924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8568" y="6352659"/>
            <a:ext cx="3707748" cy="366140"/>
          </a:xfrm>
          <a:custGeom>
            <a:avLst/>
            <a:gdLst/>
            <a:ahLst/>
            <a:cxnLst/>
            <a:rect r="r" b="b" t="t" l="l"/>
            <a:pathLst>
              <a:path h="366140" w="3707748">
                <a:moveTo>
                  <a:pt x="0" y="0"/>
                </a:moveTo>
                <a:lnTo>
                  <a:pt x="3707748" y="0"/>
                </a:lnTo>
                <a:lnTo>
                  <a:pt x="3707748" y="366141"/>
                </a:lnTo>
                <a:lnTo>
                  <a:pt x="0" y="36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84814" y="8091310"/>
            <a:ext cx="3707748" cy="366140"/>
          </a:xfrm>
          <a:custGeom>
            <a:avLst/>
            <a:gdLst/>
            <a:ahLst/>
            <a:cxnLst/>
            <a:rect r="r" b="b" t="t" l="l"/>
            <a:pathLst>
              <a:path h="366140" w="3707748">
                <a:moveTo>
                  <a:pt x="0" y="0"/>
                </a:moveTo>
                <a:lnTo>
                  <a:pt x="3707748" y="0"/>
                </a:lnTo>
                <a:lnTo>
                  <a:pt x="3707748" y="366140"/>
                </a:lnTo>
                <a:lnTo>
                  <a:pt x="0" y="366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1532" y="9771900"/>
            <a:ext cx="3714784" cy="366835"/>
          </a:xfrm>
          <a:custGeom>
            <a:avLst/>
            <a:gdLst/>
            <a:ahLst/>
            <a:cxnLst/>
            <a:rect r="r" b="b" t="t" l="l"/>
            <a:pathLst>
              <a:path h="366835" w="3714784">
                <a:moveTo>
                  <a:pt x="0" y="0"/>
                </a:moveTo>
                <a:lnTo>
                  <a:pt x="3714784" y="0"/>
                </a:lnTo>
                <a:lnTo>
                  <a:pt x="3714784" y="366835"/>
                </a:lnTo>
                <a:lnTo>
                  <a:pt x="0" y="366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00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9247" y="4236096"/>
            <a:ext cx="3733305" cy="2123317"/>
          </a:xfrm>
          <a:custGeom>
            <a:avLst/>
            <a:gdLst/>
            <a:ahLst/>
            <a:cxnLst/>
            <a:rect r="r" b="b" t="t" l="l"/>
            <a:pathLst>
              <a:path h="2123317" w="3733305">
                <a:moveTo>
                  <a:pt x="0" y="0"/>
                </a:moveTo>
                <a:lnTo>
                  <a:pt x="3733305" y="0"/>
                </a:lnTo>
                <a:lnTo>
                  <a:pt x="3733305" y="2123317"/>
                </a:lnTo>
                <a:lnTo>
                  <a:pt x="0" y="2123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52461" y="5974746"/>
            <a:ext cx="3691215" cy="2116563"/>
          </a:xfrm>
          <a:custGeom>
            <a:avLst/>
            <a:gdLst/>
            <a:ahLst/>
            <a:cxnLst/>
            <a:rect r="r" b="b" t="t" l="l"/>
            <a:pathLst>
              <a:path h="2116563" w="3691215">
                <a:moveTo>
                  <a:pt x="0" y="0"/>
                </a:moveTo>
                <a:lnTo>
                  <a:pt x="3691215" y="0"/>
                </a:lnTo>
                <a:lnTo>
                  <a:pt x="3691215" y="2116564"/>
                </a:lnTo>
                <a:lnTo>
                  <a:pt x="0" y="2116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2" t="0" r="-154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1532" y="7661775"/>
            <a:ext cx="3682939" cy="2116563"/>
          </a:xfrm>
          <a:custGeom>
            <a:avLst/>
            <a:gdLst/>
            <a:ahLst/>
            <a:cxnLst/>
            <a:rect r="r" b="b" t="t" l="l"/>
            <a:pathLst>
              <a:path h="2116563" w="3682939">
                <a:moveTo>
                  <a:pt x="0" y="0"/>
                </a:moveTo>
                <a:lnTo>
                  <a:pt x="3682938" y="0"/>
                </a:lnTo>
                <a:lnTo>
                  <a:pt x="3682938" y="2116563"/>
                </a:lnTo>
                <a:lnTo>
                  <a:pt x="0" y="2116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42" t="0" r="-154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65033" y="1529124"/>
            <a:ext cx="9307088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6"/>
              </a:lnSpc>
            </a:pPr>
            <a:r>
              <a:rPr lang="en-US" sz="80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DASHBOARD</a:t>
            </a:r>
          </a:p>
          <a:p>
            <a:pPr algn="l" marL="0" indent="0" lvl="0">
              <a:lnSpc>
                <a:spcPts val="9656"/>
              </a:lnSpc>
              <a:spcBef>
                <a:spcPct val="0"/>
              </a:spcBef>
            </a:pPr>
            <a:r>
              <a:rPr lang="en-US" sz="80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65033" y="4226571"/>
            <a:ext cx="9794267" cy="512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0"/>
              </a:lnSpc>
            </a:pPr>
            <a:r>
              <a:rPr lang="en-US" sz="2600">
                <a:solidFill>
                  <a:srgbClr val="1A1A1A"/>
                </a:solidFill>
                <a:latin typeface="Open Sauce"/>
                <a:ea typeface="Open Sauce"/>
                <a:cs typeface="Open Sauce"/>
                <a:sym typeface="Open Sauce"/>
              </a:rPr>
              <a:t>This project features five interactive dashboards — </a:t>
            </a:r>
            <a:r>
              <a:rPr lang="en-US" sz="2600" b="true">
                <a:solidFill>
                  <a:srgbClr val="1A1A1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Grid Performance &amp; Sprint Trends</a:t>
            </a:r>
            <a:r>
              <a:rPr lang="en-US" sz="2600">
                <a:solidFill>
                  <a:srgbClr val="1A1A1A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600" b="true">
                <a:solidFill>
                  <a:srgbClr val="1A1A1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Race Performance &amp; Strategy</a:t>
            </a:r>
            <a:r>
              <a:rPr lang="en-US" sz="2600">
                <a:solidFill>
                  <a:srgbClr val="1A1A1A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600" b="true">
                <a:solidFill>
                  <a:srgbClr val="1A1A1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Table Dashboard</a:t>
            </a:r>
            <a:r>
              <a:rPr lang="en-US" sz="2600">
                <a:solidFill>
                  <a:srgbClr val="1A1A1A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600" b="true">
                <a:solidFill>
                  <a:srgbClr val="1A1A1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Driver Table Dashboard</a:t>
            </a:r>
            <a:r>
              <a:rPr lang="en-US" sz="2600">
                <a:solidFill>
                  <a:srgbClr val="1A1A1A"/>
                </a:solidFill>
                <a:latin typeface="Open Sauce"/>
                <a:ea typeface="Open Sauce"/>
                <a:cs typeface="Open Sauce"/>
                <a:sym typeface="Open Sauce"/>
              </a:rPr>
              <a:t>, and </a:t>
            </a:r>
            <a:r>
              <a:rPr lang="en-US" sz="2600" b="true">
                <a:solidFill>
                  <a:srgbClr val="1A1A1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Summary of F1 Statistics</a:t>
            </a:r>
            <a:r>
              <a:rPr lang="en-US" sz="2600">
                <a:solidFill>
                  <a:srgbClr val="1A1A1A"/>
                </a:solidFill>
                <a:latin typeface="Open Sauce"/>
                <a:ea typeface="Open Sauce"/>
                <a:cs typeface="Open Sauce"/>
                <a:sym typeface="Open Sauce"/>
              </a:rPr>
              <a:t> — designed to provide key insights into F1 race data. </a:t>
            </a:r>
          </a:p>
          <a:p>
            <a:pPr algn="just">
              <a:lnSpc>
                <a:spcPts val="3380"/>
              </a:lnSpc>
            </a:pPr>
          </a:p>
          <a:p>
            <a:pPr algn="just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1A1A1A"/>
                </a:solidFill>
                <a:latin typeface="Open Sauce"/>
                <a:ea typeface="Open Sauce"/>
                <a:cs typeface="Open Sauce"/>
                <a:sym typeface="Open Sauce"/>
              </a:rPr>
              <a:t>Leveraging data from Snowflake, these dashboards offer comprehensive visualisations on grid analysis, race performance, team standings, driver statistics, and historical trends. By integrating real-time updates through dynamic tables, they enable efficient analysis and data-driven decision-making.</a:t>
            </a:r>
          </a:p>
        </p:txBody>
      </p:sp>
    </p:spTree>
  </p:cSld>
  <p:clrMapOvr>
    <a:masterClrMapping/>
  </p:clrMapOvr>
  <p:transition spd="slow">
    <p:cover dir="lu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28025" y="-3336515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15907" y="2514297"/>
            <a:ext cx="12256185" cy="502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25"/>
              </a:lnSpc>
            </a:pPr>
            <a:r>
              <a:rPr lang="en-US" sz="15771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THANK</a:t>
            </a:r>
          </a:p>
          <a:p>
            <a:pPr algn="ctr" marL="0" indent="0" lvl="0">
              <a:lnSpc>
                <a:spcPts val="18925"/>
              </a:lnSpc>
              <a:spcBef>
                <a:spcPct val="0"/>
              </a:spcBef>
            </a:pPr>
            <a:r>
              <a:rPr lang="en-US" sz="15771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YOU!</a:t>
            </a:r>
          </a:p>
        </p:txBody>
      </p:sp>
    </p:spTree>
  </p:cSld>
  <p:clrMapOvr>
    <a:masterClrMapping/>
  </p:clrMapOvr>
  <p:transition spd="slow">
    <p:push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853" y="457040"/>
            <a:ext cx="6687266" cy="9369199"/>
          </a:xfrm>
          <a:custGeom>
            <a:avLst/>
            <a:gdLst/>
            <a:ahLst/>
            <a:cxnLst/>
            <a:rect r="r" b="b" t="t" l="l"/>
            <a:pathLst>
              <a:path h="9369199" w="6687266">
                <a:moveTo>
                  <a:pt x="0" y="0"/>
                </a:moveTo>
                <a:lnTo>
                  <a:pt x="6687266" y="0"/>
                </a:lnTo>
                <a:lnTo>
                  <a:pt x="6687266" y="9369199"/>
                </a:lnTo>
                <a:lnTo>
                  <a:pt x="0" y="936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403" t="0" r="-4340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65033" y="1529124"/>
            <a:ext cx="7596162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56"/>
              </a:lnSpc>
              <a:spcBef>
                <a:spcPct val="0"/>
              </a:spcBef>
            </a:pPr>
            <a:r>
              <a:rPr lang="en-US" sz="80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FORMULA 1 OVERVIEW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367097" y="9646093"/>
            <a:ext cx="5218962" cy="1057828"/>
            <a:chOff x="0" y="0"/>
            <a:chExt cx="1374541" cy="2786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4541" cy="278605"/>
            </a:xfrm>
            <a:custGeom>
              <a:avLst/>
              <a:gdLst/>
              <a:ahLst/>
              <a:cxnLst/>
              <a:rect r="r" b="b" t="t" l="l"/>
              <a:pathLst>
                <a:path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65033" y="4217046"/>
            <a:ext cx="9794267" cy="341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Formula One (F1) is the premier international motorsport event, renowned for its high-speed, single-seater racing since 1950. With annual events held worldwide, F1 continues to grow in scale and complexity, involving drivers, pit crews, and extensive race logistics.</a:t>
            </a:r>
          </a:p>
          <a:p>
            <a:pPr algn="just">
              <a:lnSpc>
                <a:spcPts val="3380"/>
              </a:lnSpc>
              <a:spcBef>
                <a:spcPct val="0"/>
              </a:spcBef>
            </a:pPr>
          </a:p>
          <a:p>
            <a:pPr algn="just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1A1A1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However, there are significant challenges with F1’s current on-premises data infrastructure; they are as follows:</a:t>
            </a:r>
          </a:p>
        </p:txBody>
      </p:sp>
    </p:spTree>
  </p:cSld>
  <p:clrMapOvr>
    <a:masterClrMapping/>
  </p:clrMapOvr>
  <p:transition spd="slow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4513686" cy="11241465"/>
          </a:xfrm>
          <a:custGeom>
            <a:avLst/>
            <a:gdLst/>
            <a:ahLst/>
            <a:cxnLst/>
            <a:rect r="r" b="b" t="t" l="l"/>
            <a:pathLst>
              <a:path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t="0" r="-16462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1408" y="9646093"/>
            <a:ext cx="8321306" cy="1057828"/>
            <a:chOff x="0" y="0"/>
            <a:chExt cx="2191620" cy="278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1620" cy="278605"/>
            </a:xfrm>
            <a:custGeom>
              <a:avLst/>
              <a:gdLst/>
              <a:ahLst/>
              <a:cxnLst/>
              <a:rect r="r" b="b" t="t" l="l"/>
              <a:pathLst>
                <a:path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22749" y="388101"/>
            <a:ext cx="10969798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696"/>
              </a:lnSpc>
              <a:spcBef>
                <a:spcPct val="0"/>
              </a:spcBef>
            </a:pPr>
            <a:r>
              <a:rPr lang="en-US" sz="72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DATA INFRASTRUCTURE CHALLENGES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575126" y="3052991"/>
            <a:ext cx="1607084" cy="1607084"/>
          </a:xfrm>
          <a:custGeom>
            <a:avLst/>
            <a:gdLst/>
            <a:ahLst/>
            <a:cxnLst/>
            <a:rect r="r" b="b" t="t" l="l"/>
            <a:pathLst>
              <a:path h="1607084" w="1607084">
                <a:moveTo>
                  <a:pt x="0" y="0"/>
                </a:moveTo>
                <a:lnTo>
                  <a:pt x="1607084" y="0"/>
                </a:lnTo>
                <a:lnTo>
                  <a:pt x="1607084" y="1607084"/>
                </a:lnTo>
                <a:lnTo>
                  <a:pt x="0" y="1607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95881" y="3052991"/>
            <a:ext cx="1607084" cy="1607084"/>
          </a:xfrm>
          <a:custGeom>
            <a:avLst/>
            <a:gdLst/>
            <a:ahLst/>
            <a:cxnLst/>
            <a:rect r="r" b="b" t="t" l="l"/>
            <a:pathLst>
              <a:path h="1607084" w="1607084">
                <a:moveTo>
                  <a:pt x="0" y="0"/>
                </a:moveTo>
                <a:lnTo>
                  <a:pt x="1607084" y="0"/>
                </a:lnTo>
                <a:lnTo>
                  <a:pt x="1607084" y="1607084"/>
                </a:lnTo>
                <a:lnTo>
                  <a:pt x="0" y="1607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48680" y="3498558"/>
            <a:ext cx="701485" cy="678528"/>
          </a:xfrm>
          <a:custGeom>
            <a:avLst/>
            <a:gdLst/>
            <a:ahLst/>
            <a:cxnLst/>
            <a:rect r="r" b="b" t="t" l="l"/>
            <a:pathLst>
              <a:path h="678528" w="701485">
                <a:moveTo>
                  <a:pt x="0" y="0"/>
                </a:moveTo>
                <a:lnTo>
                  <a:pt x="701485" y="0"/>
                </a:lnTo>
                <a:lnTo>
                  <a:pt x="701485" y="678528"/>
                </a:lnTo>
                <a:lnTo>
                  <a:pt x="0" y="678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56229" y="3415383"/>
            <a:ext cx="844878" cy="844878"/>
          </a:xfrm>
          <a:custGeom>
            <a:avLst/>
            <a:gdLst/>
            <a:ahLst/>
            <a:cxnLst/>
            <a:rect r="r" b="b" t="t" l="l"/>
            <a:pathLst>
              <a:path h="844878" w="844878">
                <a:moveTo>
                  <a:pt x="0" y="0"/>
                </a:moveTo>
                <a:lnTo>
                  <a:pt x="844879" y="0"/>
                </a:lnTo>
                <a:lnTo>
                  <a:pt x="844879" y="844878"/>
                </a:lnTo>
                <a:lnTo>
                  <a:pt x="0" y="8448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22749" y="4809836"/>
            <a:ext cx="2511839" cy="66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3"/>
              </a:lnSpc>
              <a:spcBef>
                <a:spcPct val="0"/>
              </a:spcBef>
            </a:pPr>
            <a:r>
              <a:rPr lang="en-US" b="true" sz="211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Inefficiency and  High Costs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43503" y="4812933"/>
            <a:ext cx="2511839" cy="66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3"/>
              </a:lnSpc>
              <a:spcBef>
                <a:spcPct val="0"/>
              </a:spcBef>
            </a:pPr>
            <a:r>
              <a:rPr lang="en-US" b="true" sz="211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Limited Scalability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86995" y="5592158"/>
            <a:ext cx="2383348" cy="247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784" indent="-167892" lvl="1">
              <a:lnSpc>
                <a:spcPts val="2177"/>
              </a:lnSpc>
              <a:buFont typeface="Arial"/>
              <a:buChar char="•"/>
            </a:pPr>
            <a:r>
              <a:rPr lang="en-US" sz="1555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On-premises systems require extensive manpower and resources</a:t>
            </a:r>
          </a:p>
          <a:p>
            <a:pPr algn="l">
              <a:lnSpc>
                <a:spcPts val="2177"/>
              </a:lnSpc>
            </a:pPr>
          </a:p>
          <a:p>
            <a:pPr algn="l" marL="335784" indent="-167892" lvl="1">
              <a:lnSpc>
                <a:spcPts val="2177"/>
              </a:lnSpc>
              <a:buFont typeface="Arial"/>
              <a:buChar char="•"/>
            </a:pPr>
            <a:r>
              <a:rPr lang="en-US" sz="1555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Costly and unsustainable as data demands increase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36290" y="5592158"/>
            <a:ext cx="2383348" cy="247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784" indent="-167892" lvl="1">
              <a:lnSpc>
                <a:spcPts val="2177"/>
              </a:lnSpc>
              <a:buFont typeface="Arial"/>
              <a:buChar char="•"/>
            </a:pPr>
            <a:r>
              <a:rPr lang="en-US" sz="1555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Expanding on-premises databases is time-consuming and labour-intensive</a:t>
            </a:r>
          </a:p>
          <a:p>
            <a:pPr algn="l">
              <a:lnSpc>
                <a:spcPts val="2177"/>
              </a:lnSpc>
            </a:pPr>
          </a:p>
          <a:p>
            <a:pPr algn="l" marL="335784" indent="-167892" lvl="1">
              <a:lnSpc>
                <a:spcPts val="2177"/>
              </a:lnSpc>
              <a:buFont typeface="Arial"/>
              <a:buChar char="•"/>
            </a:pPr>
            <a:r>
              <a:rPr lang="en-US" sz="1555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Unable to</a:t>
            </a:r>
            <a:r>
              <a:rPr lang="en-US" sz="1555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keep up with F1's growing data volumes and complexity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281590" y="4532478"/>
            <a:ext cx="1607084" cy="1607084"/>
          </a:xfrm>
          <a:custGeom>
            <a:avLst/>
            <a:gdLst/>
            <a:ahLst/>
            <a:cxnLst/>
            <a:rect r="r" b="b" t="t" l="l"/>
            <a:pathLst>
              <a:path h="1607084" w="1607084">
                <a:moveTo>
                  <a:pt x="0" y="0"/>
                </a:moveTo>
                <a:lnTo>
                  <a:pt x="1607084" y="0"/>
                </a:lnTo>
                <a:lnTo>
                  <a:pt x="1607084" y="1607084"/>
                </a:lnTo>
                <a:lnTo>
                  <a:pt x="0" y="1607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02345" y="4532478"/>
            <a:ext cx="1607084" cy="1607084"/>
          </a:xfrm>
          <a:custGeom>
            <a:avLst/>
            <a:gdLst/>
            <a:ahLst/>
            <a:cxnLst/>
            <a:rect r="r" b="b" t="t" l="l"/>
            <a:pathLst>
              <a:path h="1607084" w="1607084">
                <a:moveTo>
                  <a:pt x="0" y="0"/>
                </a:moveTo>
                <a:lnTo>
                  <a:pt x="1607084" y="0"/>
                </a:lnTo>
                <a:lnTo>
                  <a:pt x="1607084" y="1607084"/>
                </a:lnTo>
                <a:lnTo>
                  <a:pt x="0" y="1607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55144" y="4978046"/>
            <a:ext cx="701485" cy="678528"/>
          </a:xfrm>
          <a:custGeom>
            <a:avLst/>
            <a:gdLst/>
            <a:ahLst/>
            <a:cxnLst/>
            <a:rect r="r" b="b" t="t" l="l"/>
            <a:pathLst>
              <a:path h="678528" w="701485">
                <a:moveTo>
                  <a:pt x="0" y="0"/>
                </a:moveTo>
                <a:lnTo>
                  <a:pt x="701485" y="0"/>
                </a:lnTo>
                <a:lnTo>
                  <a:pt x="701485" y="678527"/>
                </a:lnTo>
                <a:lnTo>
                  <a:pt x="0" y="678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62693" y="4894870"/>
            <a:ext cx="844878" cy="844878"/>
          </a:xfrm>
          <a:custGeom>
            <a:avLst/>
            <a:gdLst/>
            <a:ahLst/>
            <a:cxnLst/>
            <a:rect r="r" b="b" t="t" l="l"/>
            <a:pathLst>
              <a:path h="844878" w="844878">
                <a:moveTo>
                  <a:pt x="0" y="0"/>
                </a:moveTo>
                <a:lnTo>
                  <a:pt x="844879" y="0"/>
                </a:lnTo>
                <a:lnTo>
                  <a:pt x="844879" y="844879"/>
                </a:lnTo>
                <a:lnTo>
                  <a:pt x="0" y="844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829213" y="6315941"/>
            <a:ext cx="2511839" cy="66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</a:pPr>
            <a:r>
              <a:rPr lang="en-US" sz="2111" b="true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Data Overload</a:t>
            </a:r>
          </a:p>
          <a:p>
            <a:pPr algn="ctr" marL="0" indent="0" lvl="0">
              <a:lnSpc>
                <a:spcPts val="2533"/>
              </a:lnSpc>
              <a:spcBef>
                <a:spcPct val="0"/>
              </a:spcBef>
            </a:pPr>
            <a:r>
              <a:rPr lang="en-US" b="true" sz="211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&amp; Complexity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49967" y="6295032"/>
            <a:ext cx="2511839" cy="66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3"/>
              </a:lnSpc>
              <a:spcBef>
                <a:spcPct val="0"/>
              </a:spcBef>
            </a:pPr>
            <a:r>
              <a:rPr lang="en-US" b="true" sz="211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Operational Challenges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3459" y="7129476"/>
            <a:ext cx="2383348" cy="275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784" indent="-167892" lvl="1">
              <a:lnSpc>
                <a:spcPts val="2177"/>
              </a:lnSpc>
              <a:buFont typeface="Arial"/>
              <a:buChar char="•"/>
            </a:pPr>
            <a:r>
              <a:rPr lang="en-US" sz="1555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Large datasets (telemetry, GPS, video analysis) lead to slow system response times</a:t>
            </a:r>
          </a:p>
          <a:p>
            <a:pPr algn="l">
              <a:lnSpc>
                <a:spcPts val="2177"/>
              </a:lnSpc>
            </a:pPr>
          </a:p>
          <a:p>
            <a:pPr algn="l" marL="335784" indent="-167892" lvl="1">
              <a:lnSpc>
                <a:spcPts val="2177"/>
              </a:lnSpc>
              <a:buFont typeface="Arial"/>
              <a:buChar char="•"/>
            </a:pPr>
            <a:r>
              <a:rPr lang="en-US" sz="1555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Challenges in managing and cleaning data effectively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14213" y="7129476"/>
            <a:ext cx="2383348" cy="247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5784" indent="-167892" lvl="1">
              <a:lnSpc>
                <a:spcPts val="2177"/>
              </a:lnSpc>
              <a:buFont typeface="Arial"/>
              <a:buChar char="•"/>
            </a:pPr>
            <a:r>
              <a:rPr lang="en-US" sz="1555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Global operations require a flexible system</a:t>
            </a:r>
          </a:p>
          <a:p>
            <a:pPr algn="l">
              <a:lnSpc>
                <a:spcPts val="2177"/>
              </a:lnSpc>
            </a:pPr>
          </a:p>
          <a:p>
            <a:pPr algn="l" marL="335784" indent="-167892" lvl="1">
              <a:lnSpc>
                <a:spcPts val="2177"/>
              </a:lnSpc>
              <a:buFont typeface="Arial"/>
              <a:buChar char="•"/>
            </a:pPr>
            <a:r>
              <a:rPr lang="en-US" sz="1555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On-premises infrastructure lacks the accessibility for seamless updates across locations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28025" y="-3336515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75587" y="4035548"/>
            <a:ext cx="10136826" cy="360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F1’s data management team,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who requires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scalable, accessible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and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reliable data solutions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we offer the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Snowflake Migration Project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which is a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cloud-based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data migration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initiative that enables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secure, remote access to data, flexible scaling, and high reliability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Unlike on-premises servers, which have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limited scalability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and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higher downtime risks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our project offers F1 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seamless data access, optimised resource use, 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</a:t>
            </a:r>
            <a:r>
              <a:rPr lang="en-US" b="true" sz="2499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improved uptime</a:t>
            </a: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12946" y="2525907"/>
            <a:ext cx="11862108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2F2F2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PROBLEM STATEMENT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4513686" cy="11241465"/>
          </a:xfrm>
          <a:custGeom>
            <a:avLst/>
            <a:gdLst/>
            <a:ahLst/>
            <a:cxnLst/>
            <a:rect r="r" b="b" t="t" l="l"/>
            <a:pathLst>
              <a:path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t="0" r="-16462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1408" y="9646093"/>
            <a:ext cx="8321306" cy="1057828"/>
            <a:chOff x="0" y="0"/>
            <a:chExt cx="2191620" cy="278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1620" cy="278605"/>
            </a:xfrm>
            <a:custGeom>
              <a:avLst/>
              <a:gdLst/>
              <a:ahLst/>
              <a:cxnLst/>
              <a:rect r="r" b="b" t="t" l="l"/>
              <a:pathLst>
                <a:path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22411" y="3651812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7" y="0"/>
                </a:lnTo>
                <a:lnTo>
                  <a:pt x="1838917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0078" y="3651812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7" y="0"/>
                </a:lnTo>
                <a:lnTo>
                  <a:pt x="1838917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02550" y="3651812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6" y="0"/>
                </a:lnTo>
                <a:lnTo>
                  <a:pt x="1838916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62923" y="4013491"/>
            <a:ext cx="1155116" cy="1155116"/>
          </a:xfrm>
          <a:custGeom>
            <a:avLst/>
            <a:gdLst/>
            <a:ahLst/>
            <a:cxnLst/>
            <a:rect r="r" b="b" t="t" l="l"/>
            <a:pathLst>
              <a:path h="1155116" w="1155116">
                <a:moveTo>
                  <a:pt x="0" y="0"/>
                </a:moveTo>
                <a:lnTo>
                  <a:pt x="1155115" y="0"/>
                </a:lnTo>
                <a:lnTo>
                  <a:pt x="1155115" y="1155116"/>
                </a:lnTo>
                <a:lnTo>
                  <a:pt x="0" y="1155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45940" y="4054381"/>
            <a:ext cx="1047192" cy="1031839"/>
          </a:xfrm>
          <a:custGeom>
            <a:avLst/>
            <a:gdLst/>
            <a:ahLst/>
            <a:cxnLst/>
            <a:rect r="r" b="b" t="t" l="l"/>
            <a:pathLst>
              <a:path h="1031839" w="1047192">
                <a:moveTo>
                  <a:pt x="0" y="0"/>
                </a:moveTo>
                <a:lnTo>
                  <a:pt x="1047192" y="0"/>
                </a:lnTo>
                <a:lnTo>
                  <a:pt x="1047192" y="1031839"/>
                </a:lnTo>
                <a:lnTo>
                  <a:pt x="0" y="10318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72682" y="4013491"/>
            <a:ext cx="1298653" cy="1031839"/>
          </a:xfrm>
          <a:custGeom>
            <a:avLst/>
            <a:gdLst/>
            <a:ahLst/>
            <a:cxnLst/>
            <a:rect r="r" b="b" t="t" l="l"/>
            <a:pathLst>
              <a:path h="1031839" w="1298653">
                <a:moveTo>
                  <a:pt x="0" y="0"/>
                </a:moveTo>
                <a:lnTo>
                  <a:pt x="1298653" y="0"/>
                </a:lnTo>
                <a:lnTo>
                  <a:pt x="1298653" y="1031839"/>
                </a:lnTo>
                <a:lnTo>
                  <a:pt x="0" y="1031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98961" y="904875"/>
            <a:ext cx="7151036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36"/>
              </a:lnSpc>
              <a:spcBef>
                <a:spcPct val="0"/>
              </a:spcBef>
            </a:pPr>
            <a:r>
              <a:rPr lang="en-US" sz="79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GOALS AND OBJECTIVES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04775" y="5702076"/>
            <a:ext cx="2874189" cy="36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Scalability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702076"/>
            <a:ext cx="2874189" cy="74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Operational Efficiency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4914" y="5700278"/>
            <a:ext cx="2874189" cy="74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Improved Reporting Speed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98961" y="6242255"/>
            <a:ext cx="2283039" cy="249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Seamlessly handle growing data demands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Eliminate manual intervention for capacity expansion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9575" y="6630034"/>
            <a:ext cx="2283039" cy="218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Reduce operational costs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Minimise manpower required for system maintenance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80489" y="6618711"/>
            <a:ext cx="2283039" cy="186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Enhance data processing speed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Enable faster insights for decision-making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4513686" cy="11241465"/>
          </a:xfrm>
          <a:custGeom>
            <a:avLst/>
            <a:gdLst/>
            <a:ahLst/>
            <a:cxnLst/>
            <a:rect r="r" b="b" t="t" l="l"/>
            <a:pathLst>
              <a:path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t="0" r="-16462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1408" y="9646093"/>
            <a:ext cx="8321306" cy="1057828"/>
            <a:chOff x="0" y="0"/>
            <a:chExt cx="2191620" cy="278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1620" cy="278605"/>
            </a:xfrm>
            <a:custGeom>
              <a:avLst/>
              <a:gdLst/>
              <a:ahLst/>
              <a:cxnLst/>
              <a:rect r="r" b="b" t="t" l="l"/>
              <a:pathLst>
                <a:path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22411" y="3651812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7" y="0"/>
                </a:lnTo>
                <a:lnTo>
                  <a:pt x="1838917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0078" y="3651812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7" y="0"/>
                </a:lnTo>
                <a:lnTo>
                  <a:pt x="1838917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4641" y="4066374"/>
            <a:ext cx="1009792" cy="1009792"/>
          </a:xfrm>
          <a:custGeom>
            <a:avLst/>
            <a:gdLst/>
            <a:ahLst/>
            <a:cxnLst/>
            <a:rect r="r" b="b" t="t" l="l"/>
            <a:pathLst>
              <a:path h="1009792" w="1009792">
                <a:moveTo>
                  <a:pt x="0" y="0"/>
                </a:moveTo>
                <a:lnTo>
                  <a:pt x="1009791" y="0"/>
                </a:lnTo>
                <a:lnTo>
                  <a:pt x="1009791" y="1009792"/>
                </a:lnTo>
                <a:lnTo>
                  <a:pt x="0" y="1009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02550" y="3651812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6" y="0"/>
                </a:lnTo>
                <a:lnTo>
                  <a:pt x="1838916" y="1838916"/>
                </a:lnTo>
                <a:lnTo>
                  <a:pt x="0" y="1838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62985" y="4000303"/>
            <a:ext cx="1118046" cy="1143197"/>
          </a:xfrm>
          <a:custGeom>
            <a:avLst/>
            <a:gdLst/>
            <a:ahLst/>
            <a:cxnLst/>
            <a:rect r="r" b="b" t="t" l="l"/>
            <a:pathLst>
              <a:path h="1143197" w="1118046">
                <a:moveTo>
                  <a:pt x="0" y="0"/>
                </a:moveTo>
                <a:lnTo>
                  <a:pt x="1118046" y="0"/>
                </a:lnTo>
                <a:lnTo>
                  <a:pt x="1118046" y="1143197"/>
                </a:lnTo>
                <a:lnTo>
                  <a:pt x="0" y="1143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02280" y="3979590"/>
            <a:ext cx="876400" cy="1181422"/>
          </a:xfrm>
          <a:custGeom>
            <a:avLst/>
            <a:gdLst/>
            <a:ahLst/>
            <a:cxnLst/>
            <a:rect r="r" b="b" t="t" l="l"/>
            <a:pathLst>
              <a:path h="1181422" w="876400">
                <a:moveTo>
                  <a:pt x="0" y="0"/>
                </a:moveTo>
                <a:lnTo>
                  <a:pt x="876401" y="0"/>
                </a:lnTo>
                <a:lnTo>
                  <a:pt x="876401" y="1181422"/>
                </a:lnTo>
                <a:lnTo>
                  <a:pt x="0" y="11814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04775" y="5702076"/>
            <a:ext cx="2874189" cy="36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Data Security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702076"/>
            <a:ext cx="2874189" cy="74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Advanced Analytics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84914" y="5700278"/>
            <a:ext cx="2874189" cy="746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Improved Data Accessibility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98961" y="6242255"/>
            <a:ext cx="2283039" cy="281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Strengthen data protection through cloud-based security measures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Ensure compliance with industry regulations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9575" y="6630034"/>
            <a:ext cx="2283039" cy="218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Provide the data team with advanced tools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Support deeper business insights and data-driven decision-making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80489" y="6618711"/>
            <a:ext cx="2283039" cy="281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Enable remote access from any location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Facilitate real-time updates and collaboration across global operations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98961" y="904875"/>
            <a:ext cx="7151036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36"/>
              </a:lnSpc>
              <a:spcBef>
                <a:spcPct val="0"/>
              </a:spcBef>
            </a:pPr>
            <a:r>
              <a:rPr lang="en-US" sz="7947">
                <a:solidFill>
                  <a:srgbClr val="1A1A1A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GOALS AND OBJECTIVES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20021" y="0"/>
            <a:ext cx="10367979" cy="10287000"/>
            <a:chOff x="0" y="0"/>
            <a:chExt cx="273066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066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30661">
                  <a:moveTo>
                    <a:pt x="0" y="0"/>
                  </a:moveTo>
                  <a:lnTo>
                    <a:pt x="2730661" y="0"/>
                  </a:lnTo>
                  <a:lnTo>
                    <a:pt x="27306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3066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254307" y="3675708"/>
            <a:ext cx="7421582" cy="576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7625" indent="-268813" lvl="1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Scalab</a:t>
            </a:r>
            <a:r>
              <a:rPr lang="en-US" b="true" sz="249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ility:</a:t>
            </a:r>
            <a:r>
              <a:rPr lang="en-US" sz="24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Seamless expansion to handle growing data demands.</a:t>
            </a:r>
          </a:p>
          <a:p>
            <a:pPr algn="l" marL="537625" indent="-268813" lvl="1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Performance:</a:t>
            </a:r>
            <a:r>
              <a:rPr lang="en-US" sz="24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CI/CD support for faster development and team collaboration.</a:t>
            </a:r>
          </a:p>
          <a:p>
            <a:pPr algn="l" marL="537625" indent="-268813" lvl="1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Data Governance: </a:t>
            </a:r>
            <a:r>
              <a:rPr lang="en-US" sz="24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Robust role-based access control for secure data management.</a:t>
            </a:r>
          </a:p>
          <a:p>
            <a:pPr algn="l" marL="537625" indent="-268813" lvl="1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Collaboration: </a:t>
            </a:r>
            <a:r>
              <a:rPr lang="en-US" sz="24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Multi-user access enables efficient teamwork.</a:t>
            </a:r>
          </a:p>
          <a:p>
            <a:pPr algn="l" marL="537625" indent="-268813" lvl="1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Continuous Innovation:</a:t>
            </a:r>
            <a:r>
              <a:rPr lang="en-US" sz="24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Regular updates to meet evolving needs.</a:t>
            </a:r>
          </a:p>
          <a:p>
            <a:pPr algn="l" marL="537625" indent="-268813" lvl="1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0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Proven Effectiveness:</a:t>
            </a:r>
            <a:r>
              <a:rPr lang="en-US" sz="24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Widely adopted across industries.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240925"/>
            <a:ext cx="7961329" cy="221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9"/>
              </a:lnSpc>
              <a:spcBef>
                <a:spcPct val="0"/>
              </a:spcBef>
            </a:pPr>
            <a:r>
              <a:rPr lang="en-US" sz="6924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SNOWFLAKE SELECTION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2051546"/>
            <a:ext cx="6183908" cy="6183908"/>
          </a:xfrm>
          <a:custGeom>
            <a:avLst/>
            <a:gdLst/>
            <a:ahLst/>
            <a:cxnLst/>
            <a:rect r="r" b="b" t="t" l="l"/>
            <a:pathLst>
              <a:path h="6183908" w="6183908">
                <a:moveTo>
                  <a:pt x="0" y="0"/>
                </a:moveTo>
                <a:lnTo>
                  <a:pt x="6183908" y="0"/>
                </a:lnTo>
                <a:lnTo>
                  <a:pt x="6183908" y="6183908"/>
                </a:lnTo>
                <a:lnTo>
                  <a:pt x="0" y="6183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DAGc6pOY1xc</dc:identifier>
  <dcterms:modified xsi:type="dcterms:W3CDTF">2011-08-01T06:04:30Z</dcterms:modified>
  <cp:revision>1</cp:revision>
  <dc:title>ASG2 ADO Group 3</dc:title>
</cp:coreProperties>
</file>